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jpeg"/>
  <Override PartName="/ppt/media/image2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5" r:id="rId4"/>
  </p:sldMasterIdLst>
  <p:notesMasterIdLst>
    <p:notesMasterId r:id="rId18"/>
  </p:notesMasterIdLst>
  <p:handoutMasterIdLst>
    <p:handoutMasterId r:id="rId19"/>
  </p:handoutMasterIdLst>
  <p:sldIdLst>
    <p:sldId id="259" r:id="rId5"/>
    <p:sldId id="316" r:id="rId6"/>
    <p:sldId id="317" r:id="rId7"/>
    <p:sldId id="289" r:id="rId8"/>
    <p:sldId id="318" r:id="rId9"/>
    <p:sldId id="312" r:id="rId10"/>
    <p:sldId id="305" r:id="rId11"/>
    <p:sldId id="291" r:id="rId12"/>
    <p:sldId id="319" r:id="rId13"/>
    <p:sldId id="320" r:id="rId14"/>
    <p:sldId id="321" r:id="rId15"/>
    <p:sldId id="295" r:id="rId16"/>
    <p:sldId id="323" r:id="rId17"/>
  </p:sldIdLst>
  <p:sldSz cx="12192000" cy="6858000"/>
  <p:notesSz cx="6934200" cy="92202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ana Rittenberry" initials="DR" lastIdx="6" clrIdx="6">
    <p:extLst>
      <p:ext uri="{19B8F6BF-5375-455C-9EA6-DF929625EA0E}">
        <p15:presenceInfo xmlns:p15="http://schemas.microsoft.com/office/powerpoint/2012/main" userId="S::rittenda@pdx.odshp.com::34ed4701-6d62-495d-ac57-3c8120fd7bc3" providerId="AD"/>
      </p:ext>
    </p:extLst>
  </p:cmAuthor>
  <p:cmAuthor id="1" name="Erica Hedberg" initials="EH [2]" lastIdx="34" clrIdx="0">
    <p:extLst>
      <p:ext uri="{19B8F6BF-5375-455C-9EA6-DF929625EA0E}">
        <p15:presenceInfo xmlns:p15="http://schemas.microsoft.com/office/powerpoint/2012/main" userId="S::hedbere@pdx.odshp.com::4d0b8052-732c-43d0-a236-94cf757ac77d" providerId="AD"/>
      </p:ext>
    </p:extLst>
  </p:cmAuthor>
  <p:cmAuthor id="8" name="Tricia McDonald" initials="TM" lastIdx="3" clrIdx="7">
    <p:extLst>
      <p:ext uri="{19B8F6BF-5375-455C-9EA6-DF929625EA0E}">
        <p15:presenceInfo xmlns:p15="http://schemas.microsoft.com/office/powerpoint/2012/main" userId="S::mcdonap@pdx.odshp.com::4a6cceda-bc20-4743-98f4-387dc9fb08ac" providerId="AD"/>
      </p:ext>
    </p:extLst>
  </p:cmAuthor>
  <p:cmAuthor id="2" name="Caitlin Rojas" initials="CR" lastIdx="30" clrIdx="1">
    <p:extLst>
      <p:ext uri="{19B8F6BF-5375-455C-9EA6-DF929625EA0E}">
        <p15:presenceInfo xmlns:p15="http://schemas.microsoft.com/office/powerpoint/2012/main" userId="S::strandc@pdx.odshp.com::b1d7301e-1635-49df-8e09-bcf1dca38966" providerId="AD"/>
      </p:ext>
    </p:extLst>
  </p:cmAuthor>
  <p:cmAuthor id="3" name="Min Shepherd" initials="MS" lastIdx="2" clrIdx="2">
    <p:extLst>
      <p:ext uri="{19B8F6BF-5375-455C-9EA6-DF929625EA0E}">
        <p15:presenceInfo xmlns:p15="http://schemas.microsoft.com/office/powerpoint/2012/main" userId="S::shephem@pdx.odshp.com::6fe114ed-2732-4457-a5d8-1412b0dd9b6d" providerId="AD"/>
      </p:ext>
    </p:extLst>
  </p:cmAuthor>
  <p:cmAuthor id="4" name="Cowsill Jackie" initials="CJ" lastIdx="2" clrIdx="3">
    <p:extLst>
      <p:ext uri="{19B8F6BF-5375-455C-9EA6-DF929625EA0E}">
        <p15:presenceInfo xmlns:p15="http://schemas.microsoft.com/office/powerpoint/2012/main" userId="S::JACKIE.COWSILL@dhsoha.state.or.us::08897f79-e4f8-40eb-8218-bccc240a2e2a" providerId="AD"/>
      </p:ext>
    </p:extLst>
  </p:cmAuthor>
  <p:cmAuthor id="5" name="Gordon Hoberg" initials="GH" lastIdx="21" clrIdx="4">
    <p:extLst>
      <p:ext uri="{19B8F6BF-5375-455C-9EA6-DF929625EA0E}">
        <p15:presenceInfo xmlns:p15="http://schemas.microsoft.com/office/powerpoint/2012/main" userId="S::hobergg@pdx.odshp.com::97e6b796-f54b-4ef6-9eb9-70de66a06cca" providerId="AD"/>
      </p:ext>
    </p:extLst>
  </p:cmAuthor>
  <p:cmAuthor id="6" name="Aleenna Rebitzke" initials="AR" lastIdx="13" clrIdx="5">
    <p:extLst>
      <p:ext uri="{19B8F6BF-5375-455C-9EA6-DF929625EA0E}">
        <p15:presenceInfo xmlns:p15="http://schemas.microsoft.com/office/powerpoint/2012/main" userId="S::rebitza@pdx.odshp.com::b145603a-178a-4f6a-99e3-0c35b11135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04A"/>
    <a:srgbClr val="DDF1EE"/>
    <a:srgbClr val="CDEAE6"/>
    <a:srgbClr val="D9D9D9"/>
    <a:srgbClr val="E8F1F3"/>
    <a:srgbClr val="656668"/>
    <a:srgbClr val="E6E6E6"/>
    <a:srgbClr val="AE006E"/>
    <a:srgbClr val="CF86AC"/>
    <a:srgbClr val="FF9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3" autoAdjust="0"/>
  </p:normalViewPr>
  <p:slideViewPr>
    <p:cSldViewPr>
      <p:cViewPr varScale="1">
        <p:scale>
          <a:sx n="116" d="100"/>
          <a:sy n="116" d="100"/>
        </p:scale>
        <p:origin x="16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886" y="9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038B5F5C-7EF1-4572-AB67-E3613BE11936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C6E6906-6D0E-402C-960E-5D31B14D87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51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A8280-F554-4C72-8C7D-A966C21F15DF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6B0F7-DE4D-4EA5-848A-17714E071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3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2150"/>
            <a:ext cx="6146800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6B0F7-DE4D-4EA5-848A-17714E071CA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06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58932-5E1D-4E2A-AA4D-BA1221788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9" t="9999" r="909" b="3000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D5E8CCF4-0508-4691-A174-7607997EC3E7}"/>
              </a:ext>
            </a:extLst>
          </p:cNvPr>
          <p:cNvSpPr/>
          <p:nvPr/>
        </p:nvSpPr>
        <p:spPr>
          <a:xfrm>
            <a:off x="701039" y="0"/>
            <a:ext cx="5776383" cy="6858000"/>
          </a:xfrm>
          <a:custGeom>
            <a:avLst/>
            <a:gdLst/>
            <a:ahLst/>
            <a:cxnLst/>
            <a:rect l="l" t="t" r="r" b="b"/>
            <a:pathLst>
              <a:path w="6931659" h="8229600">
                <a:moveTo>
                  <a:pt x="6931152" y="0"/>
                </a:moveTo>
                <a:lnTo>
                  <a:pt x="0" y="0"/>
                </a:lnTo>
                <a:lnTo>
                  <a:pt x="0" y="8229600"/>
                </a:lnTo>
                <a:lnTo>
                  <a:pt x="6931152" y="8229600"/>
                </a:lnTo>
                <a:lnTo>
                  <a:pt x="693115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175B0D3-D5C7-439E-9A17-2CC5BC72DE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18" y="5651500"/>
            <a:ext cx="3112668" cy="725425"/>
          </a:xfrm>
          <a:prstGeom prst="rect">
            <a:avLst/>
          </a:prstGeom>
        </p:spPr>
      </p:pic>
      <p:sp>
        <p:nvSpPr>
          <p:cNvPr id="29" name="Holder 3">
            <a:extLst>
              <a:ext uri="{FF2B5EF4-FFF2-40B4-BE49-F238E27FC236}">
                <a16:creationId xmlns:a16="http://schemas.microsoft.com/office/drawing/2014/main" id="{AB800DD3-AE81-4CFA-AFF3-150761FFC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435" y="1928168"/>
            <a:ext cx="392006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442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ta Dental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E058EA3F-303C-4DFB-BB6A-79D34F85CE54}"/>
              </a:ext>
            </a:extLst>
          </p:cNvPr>
          <p:cNvGrpSpPr/>
          <p:nvPr userDrawn="1"/>
        </p:nvGrpSpPr>
        <p:grpSpPr>
          <a:xfrm>
            <a:off x="701039" y="0"/>
            <a:ext cx="11491383" cy="6858000"/>
            <a:chOff x="841247" y="0"/>
            <a:chExt cx="13789660" cy="8229600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38FE8BA5-49FD-4367-8721-A8A0E73C1AE7}"/>
                </a:ext>
              </a:extLst>
            </p:cNvPr>
            <p:cNvSpPr/>
            <p:nvPr/>
          </p:nvSpPr>
          <p:spPr>
            <a:xfrm>
              <a:off x="4937759" y="0"/>
              <a:ext cx="9692640" cy="8229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B34C5E4C-4F72-4C7E-80B2-73219EA83A35}"/>
                </a:ext>
              </a:extLst>
            </p:cNvPr>
            <p:cNvSpPr/>
            <p:nvPr/>
          </p:nvSpPr>
          <p:spPr>
            <a:xfrm>
              <a:off x="841247" y="0"/>
              <a:ext cx="5815965" cy="8229600"/>
            </a:xfrm>
            <a:custGeom>
              <a:avLst/>
              <a:gdLst/>
              <a:ahLst/>
              <a:cxnLst/>
              <a:rect l="l" t="t" r="r" b="b"/>
              <a:pathLst>
                <a:path w="5815965" h="8229600">
                  <a:moveTo>
                    <a:pt x="5815583" y="0"/>
                  </a:moveTo>
                  <a:lnTo>
                    <a:pt x="0" y="0"/>
                  </a:lnTo>
                  <a:lnTo>
                    <a:pt x="0" y="8229600"/>
                  </a:lnTo>
                  <a:lnTo>
                    <a:pt x="5815583" y="8229600"/>
                  </a:lnTo>
                  <a:lnTo>
                    <a:pt x="5815583" y="0"/>
                  </a:lnTo>
                  <a:close/>
                </a:path>
              </a:pathLst>
            </a:custGeom>
            <a:solidFill>
              <a:srgbClr val="3CAE49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8" name="Holder 2">
            <a:extLst>
              <a:ext uri="{FF2B5EF4-FFF2-40B4-BE49-F238E27FC236}">
                <a16:creationId xmlns:a16="http://schemas.microsoft.com/office/drawing/2014/main" id="{58B2B28D-D8CB-4BE9-B006-F85FE9B2139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419436" y="1230710"/>
            <a:ext cx="359706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25BA2-A1E8-4CDC-964A-519481DA62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70298"/>
            <a:ext cx="1110469" cy="4700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4E597A-0886-43A0-931E-A4A4CC036CB0}"/>
              </a:ext>
            </a:extLst>
          </p:cNvPr>
          <p:cNvSpPr txBox="1"/>
          <p:nvPr userDrawn="1"/>
        </p:nvSpPr>
        <p:spPr>
          <a:xfrm>
            <a:off x="6738937" y="3994626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7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7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AC29AAD6-D38E-4F99-9D7A-3624F73DB799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64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ta Dental lef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41B04A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51D33A10-C856-4057-813A-6CBB42CA1C51}"/>
              </a:ext>
            </a:extLst>
          </p:cNvPr>
          <p:cNvSpPr/>
          <p:nvPr userDrawn="1"/>
        </p:nvSpPr>
        <p:spPr>
          <a:xfrm>
            <a:off x="762000" y="0"/>
            <a:ext cx="6629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65583" y="1507456"/>
            <a:ext cx="3227917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0" y="685800"/>
            <a:ext cx="323850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8C895C-5920-46F3-80AB-6A11B1885E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70298"/>
            <a:ext cx="1110469" cy="4700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2AB53C-01FD-4412-A5F1-3B5939DBBC7D}"/>
              </a:ext>
            </a:extLst>
          </p:cNvPr>
          <p:cNvSpPr txBox="1"/>
          <p:nvPr userDrawn="1"/>
        </p:nvSpPr>
        <p:spPr>
          <a:xfrm>
            <a:off x="1968500" y="571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36891833-B88B-47EC-BB91-A1966C6F8DF0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043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ta Dental righ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20">
            <a:extLst>
              <a:ext uri="{FF2B5EF4-FFF2-40B4-BE49-F238E27FC236}">
                <a16:creationId xmlns:a16="http://schemas.microsoft.com/office/drawing/2014/main" id="{7C4A9383-DBA4-4BA6-93A1-4271DAD6CE0B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6482" y="1507456"/>
            <a:ext cx="3393018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41B04A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520" y="685800"/>
            <a:ext cx="345298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7E7FFEB9-56FC-4F1F-9584-98944B2513B4}"/>
              </a:ext>
            </a:extLst>
          </p:cNvPr>
          <p:cNvSpPr/>
          <p:nvPr userDrawn="1"/>
        </p:nvSpPr>
        <p:spPr>
          <a:xfrm>
            <a:off x="5562600" y="0"/>
            <a:ext cx="6629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B41AF6-821D-4699-BA05-7829C1E163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70298"/>
            <a:ext cx="1110469" cy="470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C53F2F-5D05-48B7-BAD8-1C32B795CC83}"/>
              </a:ext>
            </a:extLst>
          </p:cNvPr>
          <p:cNvSpPr txBox="1"/>
          <p:nvPr userDrawn="1"/>
        </p:nvSpPr>
        <p:spPr>
          <a:xfrm>
            <a:off x="6858000" y="571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DD7D9E21-FDB6-412B-9C60-72915A21D22B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640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ta De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0">
            <a:extLst>
              <a:ext uri="{FF2B5EF4-FFF2-40B4-BE49-F238E27FC236}">
                <a16:creationId xmlns:a16="http://schemas.microsoft.com/office/drawing/2014/main" id="{B5C3B05D-C12E-49E9-B71C-02A2955CD5A4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3265" y="685800"/>
            <a:ext cx="9478736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4EDD0A96-56B9-4755-AFD9-2864906A6C50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41B04A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48813766-9E66-407A-B842-FFC7CB12B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086" y="1511300"/>
            <a:ext cx="9461500" cy="3556000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514F1B-6E19-4CD5-B70F-4378EA5BF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70298"/>
            <a:ext cx="1110469" cy="470098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99074C71-2381-4285-AF7C-326779FA480D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784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931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3C3D614-1229-478C-BFB1-8BC006A71B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29884" y="2184861"/>
            <a:ext cx="4658783" cy="133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0583">
              <a:lnSpc>
                <a:spcPct val="100000"/>
              </a:lnSpc>
              <a:spcBef>
                <a:spcPts val="83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83" b="0" spc="4" dirty="0">
                <a:latin typeface="Calibri"/>
                <a:cs typeface="Calibri"/>
              </a:rPr>
              <a:t>Thank</a:t>
            </a:r>
            <a:r>
              <a:rPr sz="8583" b="0" spc="362" dirty="0">
                <a:latin typeface="Calibri"/>
                <a:cs typeface="Calibri"/>
              </a:rPr>
              <a:t> </a:t>
            </a:r>
            <a:r>
              <a:rPr sz="8583" b="0" spc="-12" dirty="0">
                <a:latin typeface="Calibri"/>
                <a:cs typeface="Calibri"/>
              </a:rPr>
              <a:t>you</a:t>
            </a:r>
            <a:endParaRPr sz="8583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2DCD1-BE08-4597-8B4D-38F045C637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381500"/>
            <a:ext cx="3112668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57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869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+ Team members\Aubree\12027652 Moda Health and Delta Dental PowerPoint updates\Images\Footer1_Footer 1_Footer 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0653" y="3276600"/>
            <a:ext cx="8469747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80654" y="1676401"/>
            <a:ext cx="8469745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4240" y="6459870"/>
            <a:ext cx="975360" cy="3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45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0653" y="3276600"/>
            <a:ext cx="8469747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80654" y="1676401"/>
            <a:ext cx="8469745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067800" y="6324540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solidFill>
                  <a:schemeClr val="bg1">
                    <a:lumMod val="65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91571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rgbClr val="656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0653" y="3276600"/>
            <a:ext cx="8469747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80654" y="1676401"/>
            <a:ext cx="8469745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4240" y="6459870"/>
            <a:ext cx="975360" cy="3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7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randed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97C11E6E-4BAF-4F34-8BBA-B72097D31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r="16050"/>
          <a:stretch/>
        </p:blipFill>
        <p:spPr>
          <a:xfrm>
            <a:off x="5563023" y="0"/>
            <a:ext cx="6629401" cy="6858000"/>
          </a:xfrm>
          <a:prstGeom prst="rect">
            <a:avLst/>
          </a:prstGeom>
        </p:spPr>
      </p:pic>
      <p:sp>
        <p:nvSpPr>
          <p:cNvPr id="27" name="object 4">
            <a:extLst>
              <a:ext uri="{FF2B5EF4-FFF2-40B4-BE49-F238E27FC236}">
                <a16:creationId xmlns:a16="http://schemas.microsoft.com/office/drawing/2014/main" id="{ACBFA3A3-99F4-4149-9F28-D4793B2CE3C0}"/>
              </a:ext>
            </a:extLst>
          </p:cNvPr>
          <p:cNvSpPr/>
          <p:nvPr/>
        </p:nvSpPr>
        <p:spPr>
          <a:xfrm>
            <a:off x="701039" y="0"/>
            <a:ext cx="4861983" cy="6858000"/>
          </a:xfrm>
          <a:custGeom>
            <a:avLst/>
            <a:gdLst/>
            <a:ahLst/>
            <a:cxnLst/>
            <a:rect l="l" t="t" r="r" b="b"/>
            <a:pathLst>
              <a:path w="5834380" h="8229600">
                <a:moveTo>
                  <a:pt x="5833872" y="0"/>
                </a:moveTo>
                <a:lnTo>
                  <a:pt x="0" y="0"/>
                </a:lnTo>
                <a:lnTo>
                  <a:pt x="0" y="8229600"/>
                </a:lnTo>
                <a:lnTo>
                  <a:pt x="5833872" y="8229600"/>
                </a:lnTo>
                <a:lnTo>
                  <a:pt x="583387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19436" y="1230710"/>
            <a:ext cx="359706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EDFA5E1-FB47-489F-8A0E-4E2A5EAE1F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080" y="5933693"/>
            <a:ext cx="2364652" cy="543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35B1C-C2ED-47F3-9D54-77A900692B0F}"/>
              </a:ext>
            </a:extLst>
          </p:cNvPr>
          <p:cNvSpPr txBox="1"/>
          <p:nvPr userDrawn="1"/>
        </p:nvSpPr>
        <p:spPr>
          <a:xfrm>
            <a:off x="6655223" y="571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62CD667A-5065-4E59-AAAD-7BB1DB1272FE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273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rgbClr val="656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0653" y="3276600"/>
            <a:ext cx="8469747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80654" y="1676401"/>
            <a:ext cx="8469745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067800" y="6324540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869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7557" y="367146"/>
            <a:ext cx="11044844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49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7557" y="367146"/>
            <a:ext cx="11044844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40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7557" y="367146"/>
            <a:ext cx="11044844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067800" y="6324540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solidFill>
                  <a:schemeClr val="bg1">
                    <a:lumMod val="65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02074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557" y="1281546"/>
            <a:ext cx="11044844" cy="450965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7557" y="367146"/>
            <a:ext cx="11044844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pic>
        <p:nvPicPr>
          <p:cNvPr id="12" name="Picture 5" descr="G:\+ Team members\Aubree\12027652 Moda Health and Delta Dental PowerPoint updates\Images\Footer1_Footer 1_Footer 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4240" y="6459870"/>
            <a:ext cx="975360" cy="3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47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556" y="1295400"/>
            <a:ext cx="53848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  <a:p>
            <a:pPr lvl="4"/>
            <a:endParaRPr lang="en-US" dirty="0"/>
          </a:p>
          <a:p>
            <a:pPr lvl="5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295400"/>
            <a:ext cx="53848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7557" y="367146"/>
            <a:ext cx="11044844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0" i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56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57" y="457201"/>
            <a:ext cx="11044844" cy="57773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617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1">
    <p:bg>
      <p:bgPr>
        <a:solidFill>
          <a:srgbClr val="656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+ Team members\Aubree\12027652 Moda Health and Delta Dental PowerPoint updates\Images\Moda-logo-gray-larg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914650"/>
            <a:ext cx="27051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2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branded lef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pic>
        <p:nvPicPr>
          <p:cNvPr id="40" name="Picture 39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E81C0B6F-74F4-4013-A1E3-85F8BC580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r="16050"/>
          <a:stretch/>
        </p:blipFill>
        <p:spPr>
          <a:xfrm>
            <a:off x="762000" y="0"/>
            <a:ext cx="6629401" cy="6858000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65583" y="1507456"/>
            <a:ext cx="3227917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0" y="685800"/>
            <a:ext cx="323850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AE8718C-C766-4872-85F8-995C2EAD58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1791" y="5933693"/>
            <a:ext cx="2331229" cy="54330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B59516E-B9C7-4909-9BA6-BB48F1915637}"/>
              </a:ext>
            </a:extLst>
          </p:cNvPr>
          <p:cNvSpPr txBox="1"/>
          <p:nvPr userDrawn="1"/>
        </p:nvSpPr>
        <p:spPr>
          <a:xfrm>
            <a:off x="1968500" y="571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962BEEF3-3A32-4761-9BB0-D65321146B47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25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branded righ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20">
            <a:extLst>
              <a:ext uri="{FF2B5EF4-FFF2-40B4-BE49-F238E27FC236}">
                <a16:creationId xmlns:a16="http://schemas.microsoft.com/office/drawing/2014/main" id="{7C4A9383-DBA4-4BA6-93A1-4271DAD6CE0B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6482" y="1507456"/>
            <a:ext cx="3393018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520" y="685800"/>
            <a:ext cx="345298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43" name="Picture 4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7A0FB3BB-5BA1-4811-B280-56B234BA5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r="16050"/>
          <a:stretch/>
        </p:blipFill>
        <p:spPr>
          <a:xfrm>
            <a:off x="5564020" y="0"/>
            <a:ext cx="6629401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515361-38BD-4063-BEE6-DB051129BF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080" y="5933693"/>
            <a:ext cx="2364652" cy="543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817963-76E6-4725-865E-89E2F34F1884}"/>
              </a:ext>
            </a:extLst>
          </p:cNvPr>
          <p:cNvSpPr txBox="1"/>
          <p:nvPr userDrawn="1"/>
        </p:nvSpPr>
        <p:spPr>
          <a:xfrm>
            <a:off x="6731000" y="571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F764118A-D257-4673-8FD2-B00606E7CB75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810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ran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0">
            <a:extLst>
              <a:ext uri="{FF2B5EF4-FFF2-40B4-BE49-F238E27FC236}">
                <a16:creationId xmlns:a16="http://schemas.microsoft.com/office/drawing/2014/main" id="{B5C3B05D-C12E-49E9-B71C-02A2955CD5A4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3265" y="685800"/>
            <a:ext cx="9478736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4EDD0A96-56B9-4755-AFD9-2864906A6C50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48813766-9E66-407A-B842-FFC7CB12B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086" y="1511300"/>
            <a:ext cx="9461500" cy="3556000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25BCA3-A7EB-46A1-B5FF-9DDF8C4DD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1791" y="5933693"/>
            <a:ext cx="2331229" cy="543307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21DC4EE2-BC95-4FD8-892A-E959FC4E095D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27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a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1108BBC5-9BDB-4838-BD73-A91D041956E6}"/>
              </a:ext>
            </a:extLst>
          </p:cNvPr>
          <p:cNvSpPr/>
          <p:nvPr/>
        </p:nvSpPr>
        <p:spPr>
          <a:xfrm>
            <a:off x="5562599" y="0"/>
            <a:ext cx="6629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BF9C4A2-4D74-4BC6-ABC0-C4E398F618FE}"/>
              </a:ext>
            </a:extLst>
          </p:cNvPr>
          <p:cNvSpPr/>
          <p:nvPr/>
        </p:nvSpPr>
        <p:spPr>
          <a:xfrm>
            <a:off x="701039" y="0"/>
            <a:ext cx="4861983" cy="6858000"/>
          </a:xfrm>
          <a:custGeom>
            <a:avLst/>
            <a:gdLst/>
            <a:ahLst/>
            <a:cxnLst/>
            <a:rect l="l" t="t" r="r" b="b"/>
            <a:pathLst>
              <a:path w="5834380" h="8229600">
                <a:moveTo>
                  <a:pt x="5833872" y="0"/>
                </a:moveTo>
                <a:lnTo>
                  <a:pt x="0" y="0"/>
                </a:lnTo>
                <a:lnTo>
                  <a:pt x="0" y="8229600"/>
                </a:lnTo>
                <a:lnTo>
                  <a:pt x="5833872" y="8229600"/>
                </a:lnTo>
                <a:lnTo>
                  <a:pt x="583387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58B2B28D-D8CB-4BE9-B006-F85FE9B2139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419436" y="1230710"/>
            <a:ext cx="359706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51780E44-C514-48BD-9003-3B03FDAE72EB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25BA2-A1E8-4CDC-964A-519481DA62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33693"/>
            <a:ext cx="1110469" cy="543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391F6C-F4BF-4F61-AD6A-B429AE630EED}"/>
              </a:ext>
            </a:extLst>
          </p:cNvPr>
          <p:cNvSpPr txBox="1"/>
          <p:nvPr userDrawn="1"/>
        </p:nvSpPr>
        <p:spPr>
          <a:xfrm>
            <a:off x="7045961" y="3365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</p:spTree>
    <p:extLst>
      <p:ext uri="{BB962C8B-B14F-4D97-AF65-F5344CB8AC3E}">
        <p14:creationId xmlns:p14="http://schemas.microsoft.com/office/powerpoint/2010/main" val="123704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da lef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65583" y="1507456"/>
            <a:ext cx="3227917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DB7AE334-DB89-4B25-8D88-D4450595A39F}"/>
              </a:ext>
            </a:extLst>
          </p:cNvPr>
          <p:cNvSpPr/>
          <p:nvPr userDrawn="1"/>
        </p:nvSpPr>
        <p:spPr>
          <a:xfrm>
            <a:off x="762000" y="0"/>
            <a:ext cx="6629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0" y="685800"/>
            <a:ext cx="323850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972267-1D41-49C9-B2F9-7457673F22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33694"/>
            <a:ext cx="1110469" cy="543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97F539-F6B1-4668-BAE0-AC9746262D58}"/>
              </a:ext>
            </a:extLst>
          </p:cNvPr>
          <p:cNvSpPr txBox="1"/>
          <p:nvPr userDrawn="1"/>
        </p:nvSpPr>
        <p:spPr>
          <a:xfrm>
            <a:off x="2095500" y="3365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C1A6C1D5-EDF1-4049-A4AC-068BE28615BF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98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branded righ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20">
            <a:extLst>
              <a:ext uri="{FF2B5EF4-FFF2-40B4-BE49-F238E27FC236}">
                <a16:creationId xmlns:a16="http://schemas.microsoft.com/office/drawing/2014/main" id="{7C4A9383-DBA4-4BA6-93A1-4271DAD6CE0B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6482" y="1507456"/>
            <a:ext cx="3393018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DB7AE334-DB89-4B25-8D88-D4450595A39F}"/>
              </a:ext>
            </a:extLst>
          </p:cNvPr>
          <p:cNvSpPr/>
          <p:nvPr userDrawn="1"/>
        </p:nvSpPr>
        <p:spPr>
          <a:xfrm>
            <a:off x="5562600" y="0"/>
            <a:ext cx="6629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520" y="685800"/>
            <a:ext cx="345298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6B6CAB-F383-4B83-8F48-CBFD86472F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33693"/>
            <a:ext cx="1110469" cy="5433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5ADA5F-8A29-42E9-8493-7F9057D8A740}"/>
              </a:ext>
            </a:extLst>
          </p:cNvPr>
          <p:cNvSpPr txBox="1"/>
          <p:nvPr userDrawn="1"/>
        </p:nvSpPr>
        <p:spPr>
          <a:xfrm>
            <a:off x="7045961" y="3365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1376250B-6E6A-42EF-8B51-4E376B36299A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73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0">
            <a:extLst>
              <a:ext uri="{FF2B5EF4-FFF2-40B4-BE49-F238E27FC236}">
                <a16:creationId xmlns:a16="http://schemas.microsoft.com/office/drawing/2014/main" id="{B5C3B05D-C12E-49E9-B71C-02A2955CD5A4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3265" y="685800"/>
            <a:ext cx="9478736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4EDD0A96-56B9-4755-AFD9-2864906A6C50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48813766-9E66-407A-B842-FFC7CB12B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086" y="1511300"/>
            <a:ext cx="9461500" cy="3556000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C990B6-637E-4DA7-8CF2-7D6C515D5F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33694"/>
            <a:ext cx="1110469" cy="543306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78D7FABB-AC39-4888-BDC9-5A836243ED58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13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7557" y="290945"/>
            <a:ext cx="11044844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557" y="1281545"/>
            <a:ext cx="11044844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Test</a:t>
            </a:r>
          </a:p>
          <a:p>
            <a:pPr lvl="1"/>
            <a:r>
              <a:rPr lang="en-US" dirty="0"/>
              <a:t>Test</a:t>
            </a:r>
          </a:p>
          <a:p>
            <a:pPr lvl="2"/>
            <a:r>
              <a:rPr lang="en-US" dirty="0"/>
              <a:t>Test</a:t>
            </a:r>
          </a:p>
          <a:p>
            <a:pPr lvl="3"/>
            <a:r>
              <a:rPr lang="en-US" dirty="0"/>
              <a:t>Test</a:t>
            </a:r>
          </a:p>
          <a:p>
            <a:pPr lvl="4"/>
            <a:r>
              <a:rPr lang="en-US" dirty="0"/>
              <a:t>Test </a:t>
            </a:r>
          </a:p>
          <a:p>
            <a:pPr lvl="5"/>
            <a:r>
              <a:rPr lang="en-US" dirty="0"/>
              <a:t>Test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17" r:id="rId16"/>
    <p:sldLayoutId id="2147483720" r:id="rId17"/>
    <p:sldLayoutId id="2147483722" r:id="rId18"/>
    <p:sldLayoutId id="2147483703" r:id="rId19"/>
    <p:sldLayoutId id="2147483705" r:id="rId20"/>
    <p:sldLayoutId id="2147483706" r:id="rId21"/>
    <p:sldLayoutId id="2147483708" r:id="rId22"/>
    <p:sldLayoutId id="2147483709" r:id="rId23"/>
    <p:sldLayoutId id="2147483710" r:id="rId24"/>
    <p:sldLayoutId id="2147483712" r:id="rId25"/>
    <p:sldLayoutId id="2147483713" r:id="rId26"/>
    <p:sldLayoutId id="2147483718" r:id="rId2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rgbClr val="AE006E"/>
          </a:solidFill>
          <a:latin typeface="+mj-lt"/>
          <a:ea typeface="Verdana" pitchFamily="34" charset="0"/>
          <a:cs typeface="Verdana" pitchFamily="34" charset="0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spcAft>
          <a:spcPts val="0"/>
        </a:spcAft>
        <a:buFont typeface="Calibri" panose="020F0502020204030204" pitchFamily="34" charset="0"/>
        <a:buChar char="•"/>
        <a:defRPr sz="2400" b="0" kern="1200">
          <a:solidFill>
            <a:schemeClr val="tx1"/>
          </a:solidFill>
          <a:latin typeface="+mn-lt"/>
          <a:ea typeface="Verdana" pitchFamily="34" charset="0"/>
          <a:cs typeface="Verdana" pitchFamily="34" charset="0"/>
        </a:defRPr>
      </a:lvl1pPr>
      <a:lvl2pPr marL="6858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−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◦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▪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▫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-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www.modahealth.com/memberdashboard/" TargetMode="External"/><Relationship Id="rId7" Type="http://schemas.openxmlformats.org/officeDocument/2006/relationships/image" Target="../media/image33.svg"/><Relationship Id="rId2" Type="http://schemas.openxmlformats.org/officeDocument/2006/relationships/hyperlink" Target="mailto:OEBBquestions@modahealth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deltadentalor.com/oralwellness/members/" TargetMode="Externa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03046-B23B-49A0-B4E9-D0079DC591D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95401" y="1066800"/>
            <a:ext cx="4419600" cy="2362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OEBB 2021-22 </a:t>
            </a:r>
            <a:b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Open Enrollment: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Dental Plans</a:t>
            </a: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8EDE3232-9100-4950-B2CC-A0C29778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97118"/>
            <a:ext cx="1625283" cy="4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12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electronics, different&#10;&#10;Description automatically generated">
            <a:extLst>
              <a:ext uri="{FF2B5EF4-FFF2-40B4-BE49-F238E27FC236}">
                <a16:creationId xmlns:a16="http://schemas.microsoft.com/office/drawing/2014/main" id="{70CC5E10-9CBA-479E-B6AE-1483F0EBE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851926"/>
            <a:ext cx="5410200" cy="31541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B7E05C-5AA6-4019-A78A-7DC0C445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264" y="685800"/>
            <a:ext cx="9986735" cy="592667"/>
          </a:xfrm>
        </p:spPr>
        <p:txBody>
          <a:bodyPr>
            <a:normAutofit fontScale="90000"/>
          </a:bodyPr>
          <a:lstStyle/>
          <a:p>
            <a:r>
              <a:rPr lang="en-US" dirty="0"/>
              <a:t>Member Dashboard – your personal member website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46CF15-F0A1-49BA-BBD6-588BB2B1CA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1524000"/>
            <a:ext cx="5410200" cy="4724400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See your benefits and Member Handbook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Check claims and review electronic 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explanations of benefits (EOBs)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Download your member ID card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Access member care resources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Dental Optimizer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Access Moda 360 digital resources </a:t>
            </a:r>
          </a:p>
          <a:p>
            <a:pPr lvl="1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*NEW*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Chat with a Moda 360 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 Navigator </a:t>
            </a:r>
          </a:p>
          <a:p>
            <a:pPr lvl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Find a 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HtOW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Provider</a:t>
            </a: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73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696A0-7BA2-4207-9476-F5DE122E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 Care – Delta Dental’s online provider directory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562C2-458A-4B82-991A-B0D2AD2AE14F}"/>
              </a:ext>
            </a:extLst>
          </p:cNvPr>
          <p:cNvGrpSpPr/>
          <p:nvPr/>
        </p:nvGrpSpPr>
        <p:grpSpPr>
          <a:xfrm>
            <a:off x="2362200" y="1524000"/>
            <a:ext cx="8077200" cy="4062287"/>
            <a:chOff x="389155" y="1447800"/>
            <a:chExt cx="8526245" cy="428812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210AFB-4D42-412D-B9EB-09849A124E45}"/>
                </a:ext>
              </a:extLst>
            </p:cNvPr>
            <p:cNvSpPr txBox="1"/>
            <p:nvPr/>
          </p:nvSpPr>
          <p:spPr>
            <a:xfrm>
              <a:off x="422709" y="5016842"/>
              <a:ext cx="2123377" cy="55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Click on Find Care on the Moda/OEBB homepage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D82D78-158E-4918-9BDA-25C67F4A1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2986" y="1528930"/>
              <a:ext cx="2162052" cy="260099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5DB840-210B-4737-8FD9-93FF9A5C9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3956" y="1851966"/>
              <a:ext cx="965183" cy="91820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AEB339-C53F-499B-9FDA-ADCBA948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3711" y="1639970"/>
              <a:ext cx="2075489" cy="24572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402AA4-5D79-417E-950B-23D9D1906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274" y="2292998"/>
              <a:ext cx="1033926" cy="98360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9E8A42-B5F8-4C2D-8073-B275FE022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909" b="3804"/>
            <a:stretch/>
          </p:blipFill>
          <p:spPr>
            <a:xfrm>
              <a:off x="4272987" y="4196055"/>
              <a:ext cx="2038907" cy="138318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BC0F3A-EB62-40EC-8AA2-34F1BFB3DE12}"/>
                </a:ext>
              </a:extLst>
            </p:cNvPr>
            <p:cNvSpPr/>
            <p:nvPr/>
          </p:nvSpPr>
          <p:spPr>
            <a:xfrm>
              <a:off x="459631" y="1535668"/>
              <a:ext cx="3686650" cy="357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Search for providers in your network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1EDFC48-8B2F-4BD5-996B-D01F4C2E3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771" r="5909" b="300"/>
            <a:stretch/>
          </p:blipFill>
          <p:spPr>
            <a:xfrm>
              <a:off x="6721427" y="4254623"/>
              <a:ext cx="2100012" cy="1383186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EC79558-933D-4432-A2D3-4347828F6346}"/>
                </a:ext>
              </a:extLst>
            </p:cNvPr>
            <p:cNvGrpSpPr/>
            <p:nvPr/>
          </p:nvGrpSpPr>
          <p:grpSpPr>
            <a:xfrm>
              <a:off x="533399" y="2019613"/>
              <a:ext cx="3499445" cy="2543862"/>
              <a:chOff x="1182079" y="2105171"/>
              <a:chExt cx="3362904" cy="249950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6965933-79D6-450B-96F0-E3F30114B0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928" t="-624" r="791" b="2890"/>
              <a:stretch/>
            </p:blipFill>
            <p:spPr>
              <a:xfrm>
                <a:off x="1182079" y="2105171"/>
                <a:ext cx="3335760" cy="2372737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8CF528-A3EA-42F9-9052-2369EBFFDC68}"/>
                  </a:ext>
                </a:extLst>
              </p:cNvPr>
              <p:cNvSpPr/>
              <p:nvPr/>
            </p:nvSpPr>
            <p:spPr>
              <a:xfrm>
                <a:off x="2057400" y="4343400"/>
                <a:ext cx="2487583" cy="2612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9" name="Right Arrow 10">
              <a:extLst>
                <a:ext uri="{FF2B5EF4-FFF2-40B4-BE49-F238E27FC236}">
                  <a16:creationId xmlns:a16="http://schemas.microsoft.com/office/drawing/2014/main" id="{D8FE6C63-1E92-4AC0-80B2-75DF8ADC3091}"/>
                </a:ext>
              </a:extLst>
            </p:cNvPr>
            <p:cNvSpPr/>
            <p:nvPr/>
          </p:nvSpPr>
          <p:spPr>
            <a:xfrm rot="16200000">
              <a:off x="642921" y="4667328"/>
              <a:ext cx="523219" cy="177001"/>
            </a:xfrm>
            <a:prstGeom prst="rightArrow">
              <a:avLst/>
            </a:prstGeom>
            <a:solidFill>
              <a:srgbClr val="6C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E5B3427-75FB-444E-A55B-018E57851646}"/>
                </a:ext>
              </a:extLst>
            </p:cNvPr>
            <p:cNvSpPr/>
            <p:nvPr/>
          </p:nvSpPr>
          <p:spPr>
            <a:xfrm>
              <a:off x="389155" y="1471827"/>
              <a:ext cx="3751732" cy="4264100"/>
            </a:xfrm>
            <a:prstGeom prst="roundRect">
              <a:avLst>
                <a:gd name="adj" fmla="val 1765"/>
              </a:avLst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661FDFB-3BC7-4CC3-9E06-648A50FF9470}"/>
                </a:ext>
              </a:extLst>
            </p:cNvPr>
            <p:cNvSpPr/>
            <p:nvPr/>
          </p:nvSpPr>
          <p:spPr>
            <a:xfrm>
              <a:off x="6630204" y="1447800"/>
              <a:ext cx="2285196" cy="4264099"/>
            </a:xfrm>
            <a:prstGeom prst="roundRect">
              <a:avLst>
                <a:gd name="adj" fmla="val 3299"/>
              </a:avLst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86E3A0A-83B5-4D5F-B16A-0760482E2878}"/>
                </a:ext>
              </a:extLst>
            </p:cNvPr>
            <p:cNvSpPr/>
            <p:nvPr/>
          </p:nvSpPr>
          <p:spPr>
            <a:xfrm>
              <a:off x="4246899" y="1471827"/>
              <a:ext cx="2285196" cy="4264099"/>
            </a:xfrm>
            <a:prstGeom prst="roundRect">
              <a:avLst>
                <a:gd name="adj" fmla="val 3299"/>
              </a:avLst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3A9ACE5-3730-4FE2-AD3E-082E38B72B14}"/>
                </a:ext>
              </a:extLst>
            </p:cNvPr>
            <p:cNvSpPr/>
            <p:nvPr/>
          </p:nvSpPr>
          <p:spPr>
            <a:xfrm>
              <a:off x="533399" y="2019613"/>
              <a:ext cx="3471199" cy="2414842"/>
            </a:xfrm>
            <a:prstGeom prst="rect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310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64ED67-B348-4AC2-BD02-6E698B735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</a:t>
            </a:r>
            <a:r>
              <a:rPr lang="en-US" dirty="0" err="1"/>
              <a:t>Moda</a:t>
            </a:r>
            <a:r>
              <a:rPr lang="en-US" dirty="0"/>
              <a:t> 360 Health Navigators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63593E-9C13-41B5-9477-EEBF7BECDBB3}"/>
              </a:ext>
            </a:extLst>
          </p:cNvPr>
          <p:cNvSpPr/>
          <p:nvPr/>
        </p:nvSpPr>
        <p:spPr>
          <a:xfrm>
            <a:off x="1371600" y="1575616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Available Monday through Friday from 7:30 a.m. to 5:30 p.m. Pacific time.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A98E12-DEFC-4D70-8050-80DC61004533}"/>
              </a:ext>
            </a:extLst>
          </p:cNvPr>
          <p:cNvSpPr/>
          <p:nvPr/>
        </p:nvSpPr>
        <p:spPr>
          <a:xfrm>
            <a:off x="1439008" y="4495800"/>
            <a:ext cx="9478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 email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Moda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 </a:t>
            </a:r>
            <a:r>
              <a:rPr lang="en-US" dirty="0">
                <a:solidFill>
                  <a:srgbClr val="AE006E"/>
                </a:solidFill>
                <a:hlinkClick r:id="rId2"/>
              </a:rPr>
              <a:t>OEBBquestions@modahealth.com</a:t>
            </a:r>
            <a:endParaRPr lang="en-US" dirty="0">
              <a:solidFill>
                <a:srgbClr val="AE006E"/>
              </a:solidFill>
            </a:endParaRPr>
          </a:p>
          <a:p>
            <a:endParaRPr lang="en-US" dirty="0">
              <a:solidFill>
                <a:srgbClr val="AE006E"/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can also message a Health Navigator instantly through your </a:t>
            </a:r>
            <a:r>
              <a:rPr lang="en-US" dirty="0">
                <a:hlinkClick r:id="rId3"/>
              </a:rPr>
              <a:t>Member Dashboard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17FCB8-1FE0-4AA9-803E-AC2F0C0A966E}"/>
              </a:ext>
            </a:extLst>
          </p:cNvPr>
          <p:cNvSpPr txBox="1"/>
          <p:nvPr/>
        </p:nvSpPr>
        <p:spPr>
          <a:xfrm>
            <a:off x="1837784" y="3435289"/>
            <a:ext cx="178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Medical/Vision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866-923-0409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320EF3-540D-4899-8101-7EADAFE194AA}"/>
              </a:ext>
            </a:extLst>
          </p:cNvPr>
          <p:cNvSpPr txBox="1"/>
          <p:nvPr/>
        </p:nvSpPr>
        <p:spPr>
          <a:xfrm>
            <a:off x="6302699" y="3429000"/>
            <a:ext cx="194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Dental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866-923-0410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FFCAF-BA58-44DC-9132-342208D103A3}"/>
              </a:ext>
            </a:extLst>
          </p:cNvPr>
          <p:cNvSpPr txBox="1"/>
          <p:nvPr/>
        </p:nvSpPr>
        <p:spPr>
          <a:xfrm>
            <a:off x="3889227" y="343528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Pharmacy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866-923-0411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9812ED-E7B8-4E24-81E8-05D8B7AC93A1}"/>
              </a:ext>
            </a:extLst>
          </p:cNvPr>
          <p:cNvGrpSpPr/>
          <p:nvPr/>
        </p:nvGrpSpPr>
        <p:grpSpPr>
          <a:xfrm>
            <a:off x="1981200" y="2194280"/>
            <a:ext cx="1149055" cy="1149055"/>
            <a:chOff x="2784976" y="5366099"/>
            <a:chExt cx="887730" cy="887730"/>
          </a:xfrm>
        </p:grpSpPr>
        <p:sp>
          <p:nvSpPr>
            <p:cNvPr id="9" name="object 47">
              <a:extLst>
                <a:ext uri="{FF2B5EF4-FFF2-40B4-BE49-F238E27FC236}">
                  <a16:creationId xmlns:a16="http://schemas.microsoft.com/office/drawing/2014/main" id="{F09CE4B4-FB0A-4FE0-8728-A903D9D7D0AE}"/>
                </a:ext>
              </a:extLst>
            </p:cNvPr>
            <p:cNvSpPr/>
            <p:nvPr/>
          </p:nvSpPr>
          <p:spPr>
            <a:xfrm>
              <a:off x="2784976" y="5366099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29" h="887729">
                  <a:moveTo>
                    <a:pt x="443572" y="0"/>
                  </a:moveTo>
                  <a:lnTo>
                    <a:pt x="395239" y="2602"/>
                  </a:lnTo>
                  <a:lnTo>
                    <a:pt x="348414" y="10230"/>
                  </a:lnTo>
                  <a:lnTo>
                    <a:pt x="303367" y="22613"/>
                  </a:lnTo>
                  <a:lnTo>
                    <a:pt x="260369" y="39479"/>
                  </a:lnTo>
                  <a:lnTo>
                    <a:pt x="219691" y="60559"/>
                  </a:lnTo>
                  <a:lnTo>
                    <a:pt x="181602" y="85582"/>
                  </a:lnTo>
                  <a:lnTo>
                    <a:pt x="146374" y="114277"/>
                  </a:lnTo>
                  <a:lnTo>
                    <a:pt x="114277" y="146374"/>
                  </a:lnTo>
                  <a:lnTo>
                    <a:pt x="85582" y="181602"/>
                  </a:lnTo>
                  <a:lnTo>
                    <a:pt x="60559" y="219691"/>
                  </a:lnTo>
                  <a:lnTo>
                    <a:pt x="39479" y="260369"/>
                  </a:lnTo>
                  <a:lnTo>
                    <a:pt x="22613" y="303367"/>
                  </a:lnTo>
                  <a:lnTo>
                    <a:pt x="10230" y="348414"/>
                  </a:lnTo>
                  <a:lnTo>
                    <a:pt x="2602" y="395239"/>
                  </a:lnTo>
                  <a:lnTo>
                    <a:pt x="0" y="443572"/>
                  </a:lnTo>
                  <a:lnTo>
                    <a:pt x="2602" y="491905"/>
                  </a:lnTo>
                  <a:lnTo>
                    <a:pt x="10230" y="538731"/>
                  </a:lnTo>
                  <a:lnTo>
                    <a:pt x="22613" y="583777"/>
                  </a:lnTo>
                  <a:lnTo>
                    <a:pt x="39479" y="626776"/>
                  </a:lnTo>
                  <a:lnTo>
                    <a:pt x="60559" y="667454"/>
                  </a:lnTo>
                  <a:lnTo>
                    <a:pt x="85582" y="705543"/>
                  </a:lnTo>
                  <a:lnTo>
                    <a:pt x="114277" y="740771"/>
                  </a:lnTo>
                  <a:lnTo>
                    <a:pt x="146374" y="772868"/>
                  </a:lnTo>
                  <a:lnTo>
                    <a:pt x="181602" y="801563"/>
                  </a:lnTo>
                  <a:lnTo>
                    <a:pt x="219691" y="826586"/>
                  </a:lnTo>
                  <a:lnTo>
                    <a:pt x="260369" y="847666"/>
                  </a:lnTo>
                  <a:lnTo>
                    <a:pt x="303367" y="864532"/>
                  </a:lnTo>
                  <a:lnTo>
                    <a:pt x="348414" y="876915"/>
                  </a:lnTo>
                  <a:lnTo>
                    <a:pt x="395239" y="884543"/>
                  </a:lnTo>
                  <a:lnTo>
                    <a:pt x="443572" y="887145"/>
                  </a:lnTo>
                  <a:lnTo>
                    <a:pt x="491905" y="884543"/>
                  </a:lnTo>
                  <a:lnTo>
                    <a:pt x="538731" y="876915"/>
                  </a:lnTo>
                  <a:lnTo>
                    <a:pt x="583777" y="864532"/>
                  </a:lnTo>
                  <a:lnTo>
                    <a:pt x="626776" y="847666"/>
                  </a:lnTo>
                  <a:lnTo>
                    <a:pt x="667454" y="826586"/>
                  </a:lnTo>
                  <a:lnTo>
                    <a:pt x="705543" y="801563"/>
                  </a:lnTo>
                  <a:lnTo>
                    <a:pt x="740771" y="772868"/>
                  </a:lnTo>
                  <a:lnTo>
                    <a:pt x="772868" y="740771"/>
                  </a:lnTo>
                  <a:lnTo>
                    <a:pt x="801563" y="705543"/>
                  </a:lnTo>
                  <a:lnTo>
                    <a:pt x="826586" y="667454"/>
                  </a:lnTo>
                  <a:lnTo>
                    <a:pt x="847666" y="626776"/>
                  </a:lnTo>
                  <a:lnTo>
                    <a:pt x="864532" y="583777"/>
                  </a:lnTo>
                  <a:lnTo>
                    <a:pt x="876915" y="538731"/>
                  </a:lnTo>
                  <a:lnTo>
                    <a:pt x="884543" y="491905"/>
                  </a:lnTo>
                  <a:lnTo>
                    <a:pt x="887145" y="443572"/>
                  </a:lnTo>
                  <a:lnTo>
                    <a:pt x="884543" y="395239"/>
                  </a:lnTo>
                  <a:lnTo>
                    <a:pt x="876915" y="348414"/>
                  </a:lnTo>
                  <a:lnTo>
                    <a:pt x="864532" y="303367"/>
                  </a:lnTo>
                  <a:lnTo>
                    <a:pt x="847666" y="260369"/>
                  </a:lnTo>
                  <a:lnTo>
                    <a:pt x="826586" y="219691"/>
                  </a:lnTo>
                  <a:lnTo>
                    <a:pt x="801563" y="181602"/>
                  </a:lnTo>
                  <a:lnTo>
                    <a:pt x="772868" y="146374"/>
                  </a:lnTo>
                  <a:lnTo>
                    <a:pt x="740771" y="114277"/>
                  </a:lnTo>
                  <a:lnTo>
                    <a:pt x="705543" y="85582"/>
                  </a:lnTo>
                  <a:lnTo>
                    <a:pt x="667454" y="60559"/>
                  </a:lnTo>
                  <a:lnTo>
                    <a:pt x="626776" y="39479"/>
                  </a:lnTo>
                  <a:lnTo>
                    <a:pt x="583777" y="22613"/>
                  </a:lnTo>
                  <a:lnTo>
                    <a:pt x="538731" y="10230"/>
                  </a:lnTo>
                  <a:lnTo>
                    <a:pt x="491905" y="2602"/>
                  </a:lnTo>
                  <a:lnTo>
                    <a:pt x="443572" y="0"/>
                  </a:lnTo>
                  <a:close/>
                </a:path>
              </a:pathLst>
            </a:custGeom>
            <a:solidFill>
              <a:srgbClr val="00A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A68D68E-8AFA-4DE2-8AD2-944F9F550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21769" y="5413575"/>
              <a:ext cx="781050" cy="7810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DE4D40-C32C-4B92-A15F-1758AC8157EB}"/>
              </a:ext>
            </a:extLst>
          </p:cNvPr>
          <p:cNvGrpSpPr/>
          <p:nvPr/>
        </p:nvGrpSpPr>
        <p:grpSpPr>
          <a:xfrm>
            <a:off x="6699547" y="2194280"/>
            <a:ext cx="1149055" cy="1149055"/>
            <a:chOff x="1737366" y="5429434"/>
            <a:chExt cx="887730" cy="887730"/>
          </a:xfrm>
        </p:grpSpPr>
        <p:sp>
          <p:nvSpPr>
            <p:cNvPr id="13" name="object 39">
              <a:extLst>
                <a:ext uri="{FF2B5EF4-FFF2-40B4-BE49-F238E27FC236}">
                  <a16:creationId xmlns:a16="http://schemas.microsoft.com/office/drawing/2014/main" id="{0926B8D9-365A-47EF-BCDF-5EA23538C0AD}"/>
                </a:ext>
              </a:extLst>
            </p:cNvPr>
            <p:cNvSpPr/>
            <p:nvPr/>
          </p:nvSpPr>
          <p:spPr>
            <a:xfrm>
              <a:off x="1737366" y="5429434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30" h="887729">
                  <a:moveTo>
                    <a:pt x="443560" y="0"/>
                  </a:moveTo>
                  <a:lnTo>
                    <a:pt x="395229" y="2602"/>
                  </a:lnTo>
                  <a:lnTo>
                    <a:pt x="348406" y="10230"/>
                  </a:lnTo>
                  <a:lnTo>
                    <a:pt x="303361" y="22613"/>
                  </a:lnTo>
                  <a:lnTo>
                    <a:pt x="260364" y="39479"/>
                  </a:lnTo>
                  <a:lnTo>
                    <a:pt x="219687" y="60559"/>
                  </a:lnTo>
                  <a:lnTo>
                    <a:pt x="181599" y="85582"/>
                  </a:lnTo>
                  <a:lnTo>
                    <a:pt x="146372" y="114277"/>
                  </a:lnTo>
                  <a:lnTo>
                    <a:pt x="114276" y="146374"/>
                  </a:lnTo>
                  <a:lnTo>
                    <a:pt x="85581" y="181602"/>
                  </a:lnTo>
                  <a:lnTo>
                    <a:pt x="60559" y="219691"/>
                  </a:lnTo>
                  <a:lnTo>
                    <a:pt x="39479" y="260369"/>
                  </a:lnTo>
                  <a:lnTo>
                    <a:pt x="22613" y="303367"/>
                  </a:lnTo>
                  <a:lnTo>
                    <a:pt x="10230" y="348414"/>
                  </a:lnTo>
                  <a:lnTo>
                    <a:pt x="2602" y="395239"/>
                  </a:lnTo>
                  <a:lnTo>
                    <a:pt x="0" y="443572"/>
                  </a:lnTo>
                  <a:lnTo>
                    <a:pt x="2602" y="491905"/>
                  </a:lnTo>
                  <a:lnTo>
                    <a:pt x="10230" y="538731"/>
                  </a:lnTo>
                  <a:lnTo>
                    <a:pt x="22613" y="583777"/>
                  </a:lnTo>
                  <a:lnTo>
                    <a:pt x="39479" y="626776"/>
                  </a:lnTo>
                  <a:lnTo>
                    <a:pt x="60559" y="667454"/>
                  </a:lnTo>
                  <a:lnTo>
                    <a:pt x="85581" y="705543"/>
                  </a:lnTo>
                  <a:lnTo>
                    <a:pt x="114276" y="740771"/>
                  </a:lnTo>
                  <a:lnTo>
                    <a:pt x="146372" y="772868"/>
                  </a:lnTo>
                  <a:lnTo>
                    <a:pt x="181599" y="801563"/>
                  </a:lnTo>
                  <a:lnTo>
                    <a:pt x="219687" y="826586"/>
                  </a:lnTo>
                  <a:lnTo>
                    <a:pt x="260364" y="847666"/>
                  </a:lnTo>
                  <a:lnTo>
                    <a:pt x="303361" y="864532"/>
                  </a:lnTo>
                  <a:lnTo>
                    <a:pt x="348406" y="876915"/>
                  </a:lnTo>
                  <a:lnTo>
                    <a:pt x="395229" y="884543"/>
                  </a:lnTo>
                  <a:lnTo>
                    <a:pt x="443560" y="887145"/>
                  </a:lnTo>
                  <a:lnTo>
                    <a:pt x="491893" y="884543"/>
                  </a:lnTo>
                  <a:lnTo>
                    <a:pt x="538718" y="876915"/>
                  </a:lnTo>
                  <a:lnTo>
                    <a:pt x="583765" y="864532"/>
                  </a:lnTo>
                  <a:lnTo>
                    <a:pt x="626763" y="847666"/>
                  </a:lnTo>
                  <a:lnTo>
                    <a:pt x="667441" y="826586"/>
                  </a:lnTo>
                  <a:lnTo>
                    <a:pt x="705530" y="801563"/>
                  </a:lnTo>
                  <a:lnTo>
                    <a:pt x="740758" y="772868"/>
                  </a:lnTo>
                  <a:lnTo>
                    <a:pt x="772855" y="740771"/>
                  </a:lnTo>
                  <a:lnTo>
                    <a:pt x="801550" y="705543"/>
                  </a:lnTo>
                  <a:lnTo>
                    <a:pt x="826573" y="667454"/>
                  </a:lnTo>
                  <a:lnTo>
                    <a:pt x="847653" y="626776"/>
                  </a:lnTo>
                  <a:lnTo>
                    <a:pt x="864519" y="583777"/>
                  </a:lnTo>
                  <a:lnTo>
                    <a:pt x="876902" y="538731"/>
                  </a:lnTo>
                  <a:lnTo>
                    <a:pt x="884530" y="491905"/>
                  </a:lnTo>
                  <a:lnTo>
                    <a:pt x="887133" y="443572"/>
                  </a:lnTo>
                  <a:lnTo>
                    <a:pt x="884530" y="395239"/>
                  </a:lnTo>
                  <a:lnTo>
                    <a:pt x="876902" y="348414"/>
                  </a:lnTo>
                  <a:lnTo>
                    <a:pt x="864519" y="303367"/>
                  </a:lnTo>
                  <a:lnTo>
                    <a:pt x="847653" y="260369"/>
                  </a:lnTo>
                  <a:lnTo>
                    <a:pt x="826573" y="219691"/>
                  </a:lnTo>
                  <a:lnTo>
                    <a:pt x="801550" y="181602"/>
                  </a:lnTo>
                  <a:lnTo>
                    <a:pt x="772855" y="146374"/>
                  </a:lnTo>
                  <a:lnTo>
                    <a:pt x="740758" y="114277"/>
                  </a:lnTo>
                  <a:lnTo>
                    <a:pt x="705530" y="85582"/>
                  </a:lnTo>
                  <a:lnTo>
                    <a:pt x="667441" y="60559"/>
                  </a:lnTo>
                  <a:lnTo>
                    <a:pt x="626763" y="39479"/>
                  </a:lnTo>
                  <a:lnTo>
                    <a:pt x="583765" y="22613"/>
                  </a:lnTo>
                  <a:lnTo>
                    <a:pt x="538718" y="10230"/>
                  </a:lnTo>
                  <a:lnTo>
                    <a:pt x="491893" y="2602"/>
                  </a:lnTo>
                  <a:lnTo>
                    <a:pt x="443560" y="0"/>
                  </a:lnTo>
                  <a:close/>
                </a:path>
              </a:pathLst>
            </a:custGeom>
            <a:solidFill>
              <a:srgbClr val="00A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E486664-B71A-4195-AA1A-18013B5C5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5552" y="5488225"/>
              <a:ext cx="781050" cy="78105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B7BDCE-D1D7-4B20-A306-193597A9854B}"/>
              </a:ext>
            </a:extLst>
          </p:cNvPr>
          <p:cNvGrpSpPr/>
          <p:nvPr/>
        </p:nvGrpSpPr>
        <p:grpSpPr>
          <a:xfrm>
            <a:off x="4343400" y="2194280"/>
            <a:ext cx="1149055" cy="1149055"/>
            <a:chOff x="10479528" y="5366099"/>
            <a:chExt cx="887730" cy="887730"/>
          </a:xfrm>
        </p:grpSpPr>
        <p:sp>
          <p:nvSpPr>
            <p:cNvPr id="17" name="object 50">
              <a:extLst>
                <a:ext uri="{FF2B5EF4-FFF2-40B4-BE49-F238E27FC236}">
                  <a16:creationId xmlns:a16="http://schemas.microsoft.com/office/drawing/2014/main" id="{3847CD22-4A04-4F1E-B0C4-F457C66F5AFF}"/>
                </a:ext>
              </a:extLst>
            </p:cNvPr>
            <p:cNvSpPr/>
            <p:nvPr/>
          </p:nvSpPr>
          <p:spPr>
            <a:xfrm>
              <a:off x="10479528" y="5366099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29" h="887729">
                  <a:moveTo>
                    <a:pt x="443572" y="0"/>
                  </a:moveTo>
                  <a:lnTo>
                    <a:pt x="395239" y="2602"/>
                  </a:lnTo>
                  <a:lnTo>
                    <a:pt x="348414" y="10230"/>
                  </a:lnTo>
                  <a:lnTo>
                    <a:pt x="303367" y="22613"/>
                  </a:lnTo>
                  <a:lnTo>
                    <a:pt x="260369" y="39479"/>
                  </a:lnTo>
                  <a:lnTo>
                    <a:pt x="219691" y="60559"/>
                  </a:lnTo>
                  <a:lnTo>
                    <a:pt x="181602" y="85582"/>
                  </a:lnTo>
                  <a:lnTo>
                    <a:pt x="146374" y="114277"/>
                  </a:lnTo>
                  <a:lnTo>
                    <a:pt x="114277" y="146374"/>
                  </a:lnTo>
                  <a:lnTo>
                    <a:pt x="85582" y="181602"/>
                  </a:lnTo>
                  <a:lnTo>
                    <a:pt x="60559" y="219691"/>
                  </a:lnTo>
                  <a:lnTo>
                    <a:pt x="39479" y="260369"/>
                  </a:lnTo>
                  <a:lnTo>
                    <a:pt x="22613" y="303367"/>
                  </a:lnTo>
                  <a:lnTo>
                    <a:pt x="10230" y="348414"/>
                  </a:lnTo>
                  <a:lnTo>
                    <a:pt x="2602" y="395239"/>
                  </a:lnTo>
                  <a:lnTo>
                    <a:pt x="0" y="443572"/>
                  </a:lnTo>
                  <a:lnTo>
                    <a:pt x="2602" y="491905"/>
                  </a:lnTo>
                  <a:lnTo>
                    <a:pt x="10230" y="538731"/>
                  </a:lnTo>
                  <a:lnTo>
                    <a:pt x="22613" y="583777"/>
                  </a:lnTo>
                  <a:lnTo>
                    <a:pt x="39479" y="626776"/>
                  </a:lnTo>
                  <a:lnTo>
                    <a:pt x="60559" y="667454"/>
                  </a:lnTo>
                  <a:lnTo>
                    <a:pt x="85582" y="705543"/>
                  </a:lnTo>
                  <a:lnTo>
                    <a:pt x="114277" y="740771"/>
                  </a:lnTo>
                  <a:lnTo>
                    <a:pt x="146374" y="772868"/>
                  </a:lnTo>
                  <a:lnTo>
                    <a:pt x="181602" y="801563"/>
                  </a:lnTo>
                  <a:lnTo>
                    <a:pt x="219691" y="826586"/>
                  </a:lnTo>
                  <a:lnTo>
                    <a:pt x="260369" y="847666"/>
                  </a:lnTo>
                  <a:lnTo>
                    <a:pt x="303367" y="864532"/>
                  </a:lnTo>
                  <a:lnTo>
                    <a:pt x="348414" y="876915"/>
                  </a:lnTo>
                  <a:lnTo>
                    <a:pt x="395239" y="884543"/>
                  </a:lnTo>
                  <a:lnTo>
                    <a:pt x="443572" y="887145"/>
                  </a:lnTo>
                  <a:lnTo>
                    <a:pt x="491905" y="884543"/>
                  </a:lnTo>
                  <a:lnTo>
                    <a:pt x="538731" y="876915"/>
                  </a:lnTo>
                  <a:lnTo>
                    <a:pt x="583777" y="864532"/>
                  </a:lnTo>
                  <a:lnTo>
                    <a:pt x="626776" y="847666"/>
                  </a:lnTo>
                  <a:lnTo>
                    <a:pt x="667454" y="826586"/>
                  </a:lnTo>
                  <a:lnTo>
                    <a:pt x="705543" y="801563"/>
                  </a:lnTo>
                  <a:lnTo>
                    <a:pt x="740771" y="772868"/>
                  </a:lnTo>
                  <a:lnTo>
                    <a:pt x="772868" y="740771"/>
                  </a:lnTo>
                  <a:lnTo>
                    <a:pt x="801563" y="705543"/>
                  </a:lnTo>
                  <a:lnTo>
                    <a:pt x="826586" y="667454"/>
                  </a:lnTo>
                  <a:lnTo>
                    <a:pt x="847666" y="626776"/>
                  </a:lnTo>
                  <a:lnTo>
                    <a:pt x="864532" y="583777"/>
                  </a:lnTo>
                  <a:lnTo>
                    <a:pt x="876915" y="538731"/>
                  </a:lnTo>
                  <a:lnTo>
                    <a:pt x="884543" y="491905"/>
                  </a:lnTo>
                  <a:lnTo>
                    <a:pt x="887145" y="443572"/>
                  </a:lnTo>
                  <a:lnTo>
                    <a:pt x="884543" y="395239"/>
                  </a:lnTo>
                  <a:lnTo>
                    <a:pt x="876915" y="348414"/>
                  </a:lnTo>
                  <a:lnTo>
                    <a:pt x="864532" y="303367"/>
                  </a:lnTo>
                  <a:lnTo>
                    <a:pt x="847666" y="260369"/>
                  </a:lnTo>
                  <a:lnTo>
                    <a:pt x="826586" y="219691"/>
                  </a:lnTo>
                  <a:lnTo>
                    <a:pt x="801563" y="181602"/>
                  </a:lnTo>
                  <a:lnTo>
                    <a:pt x="772868" y="146374"/>
                  </a:lnTo>
                  <a:lnTo>
                    <a:pt x="740771" y="114277"/>
                  </a:lnTo>
                  <a:lnTo>
                    <a:pt x="705543" y="85582"/>
                  </a:lnTo>
                  <a:lnTo>
                    <a:pt x="667454" y="60559"/>
                  </a:lnTo>
                  <a:lnTo>
                    <a:pt x="626776" y="39479"/>
                  </a:lnTo>
                  <a:lnTo>
                    <a:pt x="583777" y="22613"/>
                  </a:lnTo>
                  <a:lnTo>
                    <a:pt x="538731" y="10230"/>
                  </a:lnTo>
                  <a:lnTo>
                    <a:pt x="491905" y="2602"/>
                  </a:lnTo>
                  <a:lnTo>
                    <a:pt x="443572" y="0"/>
                  </a:lnTo>
                  <a:close/>
                </a:path>
              </a:pathLst>
            </a:custGeom>
            <a:solidFill>
              <a:srgbClr val="00A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E2C8B16-8627-4D3E-92DB-EB4569CC2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40746" y="5419439"/>
              <a:ext cx="781050" cy="781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214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D0AA-FC11-446A-BAD5-C16A49C54C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0" y="2057400"/>
            <a:ext cx="6171316" cy="15517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0000" dirty="0">
                <a:solidFill>
                  <a:schemeClr val="bg2">
                    <a:lumMod val="50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5553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0646D9-0360-4B71-A809-EE4C7D5B7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Dental plans 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A518F2-6E83-4EA8-9774-DC085453C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086" y="1511300"/>
            <a:ext cx="9478736" cy="4051300"/>
          </a:xfrm>
        </p:spPr>
        <p:txBody>
          <a:bodyPr>
            <a:normAutofit/>
          </a:bodyPr>
          <a:lstStyle/>
          <a:p>
            <a:r>
              <a:rPr lang="en-US" sz="2400" dirty="0"/>
              <a:t>No changes to existing plans </a:t>
            </a:r>
          </a:p>
          <a:p>
            <a:r>
              <a:rPr lang="en-US" sz="2400" dirty="0"/>
              <a:t>Delta Dental added a </a:t>
            </a:r>
            <a:r>
              <a:rPr lang="en-US" sz="2400" b="1" dirty="0"/>
              <a:t>*NEW* </a:t>
            </a:r>
            <a:r>
              <a:rPr lang="en-US" sz="2400" dirty="0"/>
              <a:t>Exclusive PPO – Incentive Plan</a:t>
            </a:r>
          </a:p>
          <a:p>
            <a:r>
              <a:rPr lang="en-US" sz="2400" dirty="0"/>
              <a:t>There is no out-of-network coverage on the Exclusive PPO Plans</a:t>
            </a:r>
          </a:p>
          <a:p>
            <a:pPr lvl="1"/>
            <a:r>
              <a:rPr lang="en-US" sz="2400" dirty="0"/>
              <a:t>If enrolled in either of these plans, you </a:t>
            </a:r>
            <a:r>
              <a:rPr lang="en-US" sz="2400" b="1" dirty="0"/>
              <a:t>must</a:t>
            </a:r>
            <a:r>
              <a:rPr lang="en-US" sz="2400" dirty="0"/>
              <a:t> see a Delta Dental PPO provider for benefits to be covered</a:t>
            </a:r>
          </a:p>
        </p:txBody>
      </p:sp>
    </p:spTree>
    <p:extLst>
      <p:ext uri="{BB962C8B-B14F-4D97-AF65-F5344CB8AC3E}">
        <p14:creationId xmlns:p14="http://schemas.microsoft.com/office/powerpoint/2010/main" val="1693190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ADA12-7FB3-4650-81FA-3FC18FD1B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Dental plan options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EF5B476-249D-4999-9BD8-04117989CA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491872"/>
              </p:ext>
            </p:extLst>
          </p:nvPr>
        </p:nvGraphicFramePr>
        <p:xfrm>
          <a:off x="1443264" y="1447801"/>
          <a:ext cx="9377136" cy="442994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5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9854">
                  <a:extLst>
                    <a:ext uri="{9D8B030D-6E8A-4147-A177-3AD203B41FA5}">
                      <a16:colId xmlns:a16="http://schemas.microsoft.com/office/drawing/2014/main" val="1407764559"/>
                    </a:ext>
                  </a:extLst>
                </a:gridCol>
                <a:gridCol w="1609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291">
                <a:tc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Plan options</a:t>
                      </a:r>
                    </a:p>
                  </a:txBody>
                  <a:tcPr marL="81037" marR="81037" marT="40518" marB="405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Plan 1</a:t>
                      </a:r>
                    </a:p>
                  </a:txBody>
                  <a:tcPr marL="81037" marR="81037" marT="40518" marB="4051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Plan 5</a:t>
                      </a:r>
                    </a:p>
                  </a:txBody>
                  <a:tcPr marL="81037" marR="81037" marT="40518" marB="4051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Plan 6</a:t>
                      </a:r>
                    </a:p>
                  </a:txBody>
                  <a:tcPr marL="81037" marR="81037" marT="40518" marB="4051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aseline="0" dirty="0"/>
                        <a:t>Exclusive PPO – Incentive plan</a:t>
                      </a:r>
                    </a:p>
                  </a:txBody>
                  <a:tcPr marL="81037" marR="81037" marT="40518" marB="40518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Exclusive</a:t>
                      </a:r>
                      <a:r>
                        <a:rPr lang="en-US" sz="1300" baseline="0" dirty="0"/>
                        <a:t> PPO Plan</a:t>
                      </a:r>
                    </a:p>
                  </a:txBody>
                  <a:tcPr marL="81037" marR="81037" marT="40518" marB="40518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53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Network</a:t>
                      </a:r>
                    </a:p>
                  </a:txBody>
                  <a:tcPr marL="81037" marR="81037" marT="40518" marB="405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Delta Dental Premier</a:t>
                      </a:r>
                    </a:p>
                  </a:txBody>
                  <a:tcPr marL="88013" marR="88013" marT="44007" marB="440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Delta Dental PPO</a:t>
                      </a:r>
                    </a:p>
                  </a:txBody>
                  <a:tcPr marL="81037" marR="81037" marT="40518" marB="405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Delta Dental PPO</a:t>
                      </a:r>
                    </a:p>
                  </a:txBody>
                  <a:tcPr marL="81037" marR="81037" marT="40518" marB="4051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5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Deductible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$50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$50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$50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$50</a:t>
                      </a:r>
                    </a:p>
                  </a:txBody>
                  <a:tcPr marL="81037" marR="81037" marT="40518" marB="4051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$50</a:t>
                      </a:r>
                    </a:p>
                  </a:txBody>
                  <a:tcPr marL="81037" marR="81037" marT="40518" marB="40518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19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Benefit maximum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$2,200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$1,700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$1,200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$2,300</a:t>
                      </a:r>
                    </a:p>
                  </a:txBody>
                  <a:tcPr marL="81037" marR="81037" marT="40518" marB="40518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$1,500</a:t>
                      </a:r>
                    </a:p>
                  </a:txBody>
                  <a:tcPr marL="81037" marR="81037" marT="40518" marB="40518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869"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In-network,</a:t>
                      </a:r>
                      <a:r>
                        <a:rPr 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members pay</a:t>
                      </a:r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8013" marR="88013" marT="44007" marB="4400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1037" marR="81037" marT="40518" marB="40518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1037" marR="81037" marT="40518" marB="40518" anchor="ctr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65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Preventive/diagnostic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30% - 0%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30% - 0%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0%</a:t>
                      </a:r>
                    </a:p>
                  </a:txBody>
                  <a:tcPr marL="81037" marR="81037" marT="40518" marB="40518" anchor="ctr">
                    <a:solidFill>
                      <a:srgbClr val="CDE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0%</a:t>
                      </a:r>
                    </a:p>
                  </a:txBody>
                  <a:tcPr marL="81037" marR="81037" marT="40518" marB="40518" anchor="ctr">
                    <a:solidFill>
                      <a:srgbClr val="CDE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65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Restorative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30% - 0%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30% - 0%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30% - 0%</a:t>
                      </a:r>
                    </a:p>
                  </a:txBody>
                  <a:tcPr marL="81037" marR="81037" marT="40518" marB="40518" anchor="ctr">
                    <a:solidFill>
                      <a:srgbClr val="DDF1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10%</a:t>
                      </a:r>
                    </a:p>
                  </a:txBody>
                  <a:tcPr marL="81037" marR="81037" marT="40518" marB="40518" anchor="ctr">
                    <a:solidFill>
                      <a:srgbClr val="DDF1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877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Major</a:t>
                      </a:r>
                      <a:r>
                        <a:rPr 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restorative</a:t>
                      </a:r>
                    </a:p>
                    <a:p>
                      <a:r>
                        <a:rPr 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- crowns/onlays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30% - 0%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30% - 0%</a:t>
                      </a:r>
                    </a:p>
                  </a:txBody>
                  <a:tcPr marL="81037" marR="81037" marT="40518" marB="40518" anchor="ctr">
                    <a:solidFill>
                      <a:srgbClr val="CDE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20%</a:t>
                      </a:r>
                    </a:p>
                  </a:txBody>
                  <a:tcPr marL="81037" marR="81037" marT="40518" marB="40518" anchor="ctr">
                    <a:solidFill>
                      <a:srgbClr val="CDE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523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Prosthodontic</a:t>
                      </a:r>
                    </a:p>
                    <a:p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 - implants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30% - 0%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30% - 0%</a:t>
                      </a:r>
                    </a:p>
                  </a:txBody>
                  <a:tcPr marL="81037" marR="81037" marT="40518" marB="40518" anchor="ctr">
                    <a:solidFill>
                      <a:srgbClr val="DDF1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20%</a:t>
                      </a:r>
                    </a:p>
                  </a:txBody>
                  <a:tcPr marL="81037" marR="81037" marT="40518" marB="40518" anchor="ctr">
                    <a:solidFill>
                      <a:srgbClr val="DDF1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6812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Orthodontic</a:t>
                      </a:r>
                    </a:p>
                    <a:p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(lifetime</a:t>
                      </a:r>
                      <a:r>
                        <a:rPr 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maximum - $1,800)</a:t>
                      </a:r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N/A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20%</a:t>
                      </a:r>
                    </a:p>
                  </a:txBody>
                  <a:tcPr marL="81037" marR="81037" marT="40518" marB="40518" anchor="ctr">
                    <a:solidFill>
                      <a:srgbClr val="CDE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20%</a:t>
                      </a:r>
                    </a:p>
                  </a:txBody>
                  <a:tcPr marL="81037" marR="81037" marT="40518" marB="40518" anchor="ctr">
                    <a:solidFill>
                      <a:srgbClr val="CDE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33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Occlusal guards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(night guards*</a:t>
                      </a:r>
                      <a:r>
                        <a:rPr lang="en-US" sz="11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and athletic mouth guards)</a:t>
                      </a:r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>
                    <a:solidFill>
                      <a:srgbClr val="DDF1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>
                    <a:solidFill>
                      <a:srgbClr val="DDF1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4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Nitrous oxide</a:t>
                      </a:r>
                    </a:p>
                    <a:p>
                      <a:endParaRPr lang="en-US" sz="11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>
                    <a:solidFill>
                      <a:srgbClr val="CDEA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50%</a:t>
                      </a:r>
                    </a:p>
                  </a:txBody>
                  <a:tcPr marL="81037" marR="81037" marT="40518" marB="40518" anchor="ctr">
                    <a:solidFill>
                      <a:srgbClr val="CDE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9323D4C-5915-4B50-B2D5-403B8F439DC3}"/>
              </a:ext>
            </a:extLst>
          </p:cNvPr>
          <p:cNvSpPr/>
          <p:nvPr/>
        </p:nvSpPr>
        <p:spPr>
          <a:xfrm>
            <a:off x="7620000" y="1447801"/>
            <a:ext cx="1600200" cy="4429943"/>
          </a:xfrm>
          <a:prstGeom prst="rect">
            <a:avLst/>
          </a:prstGeom>
          <a:noFill/>
          <a:ln w="28575">
            <a:solidFill>
              <a:srgbClr val="41B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22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217A3C-CCA5-4596-8E3B-3FAD17DE3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Dental Networks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A37C4B-427A-4098-B905-2F8E8B24C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Delta Dental Premier Network (Plans 1, 5 and 6) is the largest dental network in Oregon and nationwide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2,400 providers in Oregon and over 156,000 providers nationwide</a:t>
            </a:r>
          </a:p>
          <a:p>
            <a:r>
              <a:rPr lang="en-US" sz="2400" dirty="0"/>
              <a:t>The Exclusive PPO plan uses the Delta Dental PPO Network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1,300 providers in Oregon and over 112,000 providers nationwide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must use a Delta Dental PPO provider and there are no out-of-network benefits for these plans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76140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42E5A9-CCE1-4D9C-BD5B-051CBCAD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 through Oral Wellness® 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HtOW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3022DC-BAB1-477C-87DA-1BDA11DBA5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1523999"/>
            <a:ext cx="10134600" cy="4343401"/>
          </a:xfrm>
        </p:spPr>
        <p:txBody>
          <a:bodyPr numCol="2" spcCol="640080">
            <a:noAutofit/>
          </a:bodyPr>
          <a:lstStyle/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OEBB members have access to the HtOW program</a:t>
            </a:r>
          </a:p>
          <a:p>
            <a:pPr lvl="1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Patient-centered wellness program that helps members maintain better oral health through a risk assessment, education and additional evidence-based preventive care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Providers participating in the program use an oral health assessment to find out the member’s risk of tooth decay, gum disease and oral cancer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Members may qualify for the following services depending on their risk score:</a:t>
            </a:r>
          </a:p>
          <a:p>
            <a:pPr lvl="1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Additional cleanings</a:t>
            </a:r>
          </a:p>
          <a:p>
            <a:pPr lvl="1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Fluoride treatment</a:t>
            </a:r>
          </a:p>
          <a:p>
            <a:pPr lvl="1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Sealants</a:t>
            </a:r>
          </a:p>
          <a:p>
            <a:pPr lvl="1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Periodontal maintenance </a:t>
            </a:r>
          </a:p>
          <a:p>
            <a:pPr lvl="1"/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Nutritional counseling</a:t>
            </a:r>
          </a:p>
          <a:p>
            <a:pPr lvl="1"/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see which providers are participating in 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HtOW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members can look for a green badge </a:t>
            </a:r>
            <a:b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shown in Find Care </a:t>
            </a: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your provider is not registered for HtOW, you can  have them call our Health through Oral Wellness provider line: 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844-663-4433</a:t>
            </a:r>
          </a:p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more details on HtOW – please see our website: </a:t>
            </a:r>
            <a:r>
              <a:rPr lang="en-US" sz="1500" dirty="0">
                <a:solidFill>
                  <a:srgbClr val="41B04A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deltadentalor.com/oralwellness/members/</a:t>
            </a:r>
            <a:endParaRPr lang="en-US" sz="1500" dirty="0">
              <a:solidFill>
                <a:srgbClr val="41B04A"/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A4D817-4343-44D6-AB45-3E8F9C7BCE19}"/>
              </a:ext>
            </a:extLst>
          </p:cNvPr>
          <p:cNvGrpSpPr/>
          <p:nvPr/>
        </p:nvGrpSpPr>
        <p:grpSpPr>
          <a:xfrm>
            <a:off x="6335306" y="2387195"/>
            <a:ext cx="2925101" cy="1676400"/>
            <a:chOff x="6406971" y="2387195"/>
            <a:chExt cx="2925101" cy="1676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CB930F-0ED6-4BFD-8D5A-62D9B90DC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570"/>
            <a:stretch/>
          </p:blipFill>
          <p:spPr>
            <a:xfrm>
              <a:off x="6934200" y="2590800"/>
              <a:ext cx="2204944" cy="1269191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94939EE-B923-4005-ACAA-93AA6EC07A64}"/>
                </a:ext>
              </a:extLst>
            </p:cNvPr>
            <p:cNvSpPr/>
            <p:nvPr/>
          </p:nvSpPr>
          <p:spPr>
            <a:xfrm>
              <a:off x="6741272" y="2387195"/>
              <a:ext cx="2590800" cy="1676400"/>
            </a:xfrm>
            <a:prstGeom prst="roundRect">
              <a:avLst>
                <a:gd name="adj" fmla="val 1765"/>
              </a:avLst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8" name="Right Arrow 10">
              <a:extLst>
                <a:ext uri="{FF2B5EF4-FFF2-40B4-BE49-F238E27FC236}">
                  <a16:creationId xmlns:a16="http://schemas.microsoft.com/office/drawing/2014/main" id="{77957871-CB43-4D08-B8DE-549D0BF7C251}"/>
                </a:ext>
              </a:extLst>
            </p:cNvPr>
            <p:cNvSpPr/>
            <p:nvPr/>
          </p:nvSpPr>
          <p:spPr>
            <a:xfrm>
              <a:off x="6406971" y="3227998"/>
              <a:ext cx="861533" cy="187490"/>
            </a:xfrm>
            <a:prstGeom prst="rightArrow">
              <a:avLst/>
            </a:prstGeom>
            <a:solidFill>
              <a:srgbClr val="6CCB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77302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person, sky, tree&#10;&#10;Description automatically generated">
            <a:extLst>
              <a:ext uri="{FF2B5EF4-FFF2-40B4-BE49-F238E27FC236}">
                <a16:creationId xmlns:a16="http://schemas.microsoft.com/office/drawing/2014/main" id="{26417DBE-0A19-4DA7-88D0-99E728064C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20575"/>
          <a:stretch/>
        </p:blipFill>
        <p:spPr>
          <a:xfrm>
            <a:off x="5562600" y="0"/>
            <a:ext cx="664646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79FEF1-0A47-4709-94B5-01CCC7120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33693"/>
            <a:ext cx="1110469" cy="5433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E149397-95F5-44E6-B3C5-4FCFC364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313FCF4-F868-4EA7-ABB4-788107937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2057400" cy="7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52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F0E2F0B-D3AC-4733-9A7A-526FF3C31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8"/>
          <a:stretch/>
        </p:blipFill>
        <p:spPr>
          <a:xfrm>
            <a:off x="6019800" y="3200400"/>
            <a:ext cx="5410200" cy="251183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1B1CFA-70F1-48D6-940A-49583CB04E6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1447800"/>
            <a:ext cx="8839200" cy="489108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are adding dental integration to our Moda 360 program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means if you are enrolled in a Moda Health medical and Delta Dental plan, you will be connected to a Moda 360 Health Navigator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Health Navigator can help you with: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Claims and provider billing support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Finding providers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Connections to providers 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participating in the Health through 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Oral Wellness® program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Connections to appropriate </a:t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programs, tools and resources 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4F2C9E2-0CC8-43E3-89DF-EA5E8DB2E142}"/>
              </a:ext>
            </a:extLst>
          </p:cNvPr>
          <p:cNvSpPr txBox="1">
            <a:spLocks/>
          </p:cNvSpPr>
          <p:nvPr/>
        </p:nvSpPr>
        <p:spPr>
          <a:xfrm>
            <a:off x="3200400" y="685800"/>
            <a:ext cx="9478736" cy="5926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750" b="1" i="0" kern="1200">
                <a:solidFill>
                  <a:srgbClr val="4C4D4F"/>
                </a:solidFill>
                <a:latin typeface="Calibri"/>
                <a:ea typeface="Verdana" pitchFamily="34" charset="0"/>
                <a:cs typeface="Calibri"/>
              </a:defRPr>
            </a:lvl1pPr>
          </a:lstStyle>
          <a:p>
            <a:r>
              <a:rPr lang="en-US" b="0"/>
              <a:t>|</a:t>
            </a:r>
            <a:r>
              <a:rPr lang="en-US"/>
              <a:t>  Dental integration</a:t>
            </a:r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EACFE4E-BD18-43B5-B311-4BA5A359C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53712"/>
            <a:ext cx="1371600" cy="5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82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F5D0BD-08E6-4E43-9F34-9288966E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t="5600" r="14700"/>
          <a:stretch/>
        </p:blipFill>
        <p:spPr>
          <a:xfrm flipH="1">
            <a:off x="5562600" y="0"/>
            <a:ext cx="66294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2F3758A-1CCF-46B6-90FB-FFDB2493E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219200"/>
            <a:ext cx="3597064" cy="1154162"/>
          </a:xfrm>
        </p:spPr>
        <p:txBody>
          <a:bodyPr/>
          <a:lstStyle/>
          <a:p>
            <a:r>
              <a:rPr lang="en-US" sz="3750" dirty="0"/>
              <a:t>Member resources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0B5506-FB9C-4465-8680-7AC07B818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080" y="5933693"/>
            <a:ext cx="2364652" cy="5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56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DDD5A9-C15B-4AA4-8025-B892C0E8A365}"/>
              </a:ext>
            </a:extLst>
          </p:cNvPr>
          <p:cNvSpPr/>
          <p:nvPr/>
        </p:nvSpPr>
        <p:spPr>
          <a:xfrm>
            <a:off x="4267200" y="1437397"/>
            <a:ext cx="4694894" cy="4722850"/>
          </a:xfrm>
          <a:prstGeom prst="roundRect">
            <a:avLst>
              <a:gd name="adj" fmla="val 1765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C69512-B5BA-4272-8CAA-545A823B1738}"/>
              </a:ext>
            </a:extLst>
          </p:cNvPr>
          <p:cNvGrpSpPr/>
          <p:nvPr/>
        </p:nvGrpSpPr>
        <p:grpSpPr>
          <a:xfrm>
            <a:off x="4572001" y="1603783"/>
            <a:ext cx="4106461" cy="4282779"/>
            <a:chOff x="2743200" y="1752260"/>
            <a:chExt cx="4106461" cy="428277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977FE5-1566-40A9-836C-188F2933F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47" t="8314" r="810"/>
            <a:stretch/>
          </p:blipFill>
          <p:spPr>
            <a:xfrm>
              <a:off x="2743200" y="1752260"/>
              <a:ext cx="4072339" cy="428277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BE0056-DEA0-4AF8-B028-65DD74740C18}"/>
                </a:ext>
              </a:extLst>
            </p:cNvPr>
            <p:cNvSpPr/>
            <p:nvPr/>
          </p:nvSpPr>
          <p:spPr>
            <a:xfrm>
              <a:off x="3701459" y="5958840"/>
              <a:ext cx="3148202" cy="76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5AEFCB82-357F-43DB-9C1B-03E86504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modahealth.com/</a:t>
            </a:r>
            <a:r>
              <a:rPr lang="en-US" dirty="0" err="1"/>
              <a:t>oebb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536E0-FF0C-4E02-8136-A5773973774C}"/>
              </a:ext>
            </a:extLst>
          </p:cNvPr>
          <p:cNvSpPr txBox="1"/>
          <p:nvPr/>
        </p:nvSpPr>
        <p:spPr>
          <a:xfrm>
            <a:off x="9486852" y="4589097"/>
            <a:ext cx="1121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Want more details on Moda 360?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8C3E19-2036-4828-A072-47C57CA451AC}"/>
              </a:ext>
            </a:extLst>
          </p:cNvPr>
          <p:cNvSpPr txBox="1"/>
          <p:nvPr/>
        </p:nvSpPr>
        <p:spPr>
          <a:xfrm>
            <a:off x="2438400" y="4250563"/>
            <a:ext cx="1448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Looking for details on your coverage? Log in to your Member Dashboard here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2F6E784A-2FE1-4F75-8C1D-71C7150EEE7D}"/>
              </a:ext>
            </a:extLst>
          </p:cNvPr>
          <p:cNvSpPr/>
          <p:nvPr/>
        </p:nvSpPr>
        <p:spPr>
          <a:xfrm>
            <a:off x="3810001" y="4880723"/>
            <a:ext cx="695117" cy="263691"/>
          </a:xfrm>
          <a:prstGeom prst="rightArrow">
            <a:avLst/>
          </a:prstGeom>
          <a:solidFill>
            <a:srgbClr val="6C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AEA682-F21E-444B-88FD-5B02030AE7B4}"/>
              </a:ext>
            </a:extLst>
          </p:cNvPr>
          <p:cNvSpPr/>
          <p:nvPr/>
        </p:nvSpPr>
        <p:spPr>
          <a:xfrm>
            <a:off x="7052862" y="4063635"/>
            <a:ext cx="1633939" cy="1899126"/>
          </a:xfrm>
          <a:prstGeom prst="rect">
            <a:avLst/>
          </a:prstGeom>
          <a:noFill/>
          <a:ln>
            <a:solidFill>
              <a:srgbClr val="7CC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015713-188D-431A-87F1-175623CD5523}"/>
              </a:ext>
            </a:extLst>
          </p:cNvPr>
          <p:cNvSpPr/>
          <p:nvPr/>
        </p:nvSpPr>
        <p:spPr>
          <a:xfrm>
            <a:off x="4572000" y="4743563"/>
            <a:ext cx="879224" cy="1219199"/>
          </a:xfrm>
          <a:prstGeom prst="rect">
            <a:avLst/>
          </a:prstGeom>
          <a:noFill/>
          <a:ln>
            <a:solidFill>
              <a:srgbClr val="7CCE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0">
            <a:extLst>
              <a:ext uri="{FF2B5EF4-FFF2-40B4-BE49-F238E27FC236}">
                <a16:creationId xmlns:a16="http://schemas.microsoft.com/office/drawing/2014/main" id="{BE6BA65C-1EA4-47E0-AA60-E694E414E07C}"/>
              </a:ext>
            </a:extLst>
          </p:cNvPr>
          <p:cNvSpPr/>
          <p:nvPr/>
        </p:nvSpPr>
        <p:spPr>
          <a:xfrm rot="10800000">
            <a:off x="8753684" y="4787092"/>
            <a:ext cx="695117" cy="263691"/>
          </a:xfrm>
          <a:prstGeom prst="rightArrow">
            <a:avLst/>
          </a:prstGeom>
          <a:solidFill>
            <a:srgbClr val="6C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0">
            <a:extLst>
              <a:ext uri="{FF2B5EF4-FFF2-40B4-BE49-F238E27FC236}">
                <a16:creationId xmlns:a16="http://schemas.microsoft.com/office/drawing/2014/main" id="{219988A2-F16C-4DB2-9389-E6D3CE2ED813}"/>
              </a:ext>
            </a:extLst>
          </p:cNvPr>
          <p:cNvSpPr/>
          <p:nvPr/>
        </p:nvSpPr>
        <p:spPr>
          <a:xfrm>
            <a:off x="3611208" y="3931789"/>
            <a:ext cx="695117" cy="263691"/>
          </a:xfrm>
          <a:prstGeom prst="rightArrow">
            <a:avLst/>
          </a:prstGeom>
          <a:solidFill>
            <a:srgbClr val="6CC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08FCB-75B3-4B45-B8F1-8C3166D9EEB3}"/>
              </a:ext>
            </a:extLst>
          </p:cNvPr>
          <p:cNvSpPr txBox="1"/>
          <p:nvPr/>
        </p:nvSpPr>
        <p:spPr>
          <a:xfrm>
            <a:off x="2561872" y="2466155"/>
            <a:ext cx="17535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Have questions about our dental networks or how incentive level plans work? Check out our Dental FAQ, located here!</a:t>
            </a:r>
          </a:p>
        </p:txBody>
      </p:sp>
    </p:spTree>
    <p:extLst>
      <p:ext uri="{BB962C8B-B14F-4D97-AF65-F5344CB8AC3E}">
        <p14:creationId xmlns:p14="http://schemas.microsoft.com/office/powerpoint/2010/main" val="332093147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page">
  <a:themeElements>
    <a:clrScheme name="Moda 2016">
      <a:dk1>
        <a:srgbClr val="000000"/>
      </a:dk1>
      <a:lt1>
        <a:srgbClr val="FFFFFF"/>
      </a:lt1>
      <a:dk2>
        <a:srgbClr val="B0006D"/>
      </a:dk2>
      <a:lt2>
        <a:srgbClr val="F2F2F2"/>
      </a:lt2>
      <a:accent1>
        <a:srgbClr val="B0006D"/>
      </a:accent1>
      <a:accent2>
        <a:srgbClr val="3AA9B8"/>
      </a:accent2>
      <a:accent3>
        <a:srgbClr val="ABDCD5"/>
      </a:accent3>
      <a:accent4>
        <a:srgbClr val="FFF381"/>
      </a:accent4>
      <a:accent5>
        <a:srgbClr val="FABEA7"/>
      </a:accent5>
      <a:accent6>
        <a:srgbClr val="D9D9D9"/>
      </a:accent6>
      <a:hlink>
        <a:srgbClr val="B0006D"/>
      </a:hlink>
      <a:folHlink>
        <a:srgbClr val="850D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a360_FINAL.potx" id="{6F8B82EC-3D9E-4703-A5CC-7AA856D7F12B}" vid="{42A375D6-5386-45F4-9D98-B28DF0D60A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C4D5AC2F6B7944B372E6880ECAB4EB" ma:contentTypeVersion="4" ma:contentTypeDescription="Create a new document." ma:contentTypeScope="" ma:versionID="ccd9d239b33f66aeab753aa44aff78c3">
  <xsd:schema xmlns:xsd="http://www.w3.org/2001/XMLSchema" xmlns:xs="http://www.w3.org/2001/XMLSchema" xmlns:p="http://schemas.microsoft.com/office/2006/metadata/properties" xmlns:ns2="479750a1-5eb5-4987-b0a3-846dedb6b803" xmlns:ns3="dfd9c8b3-2c0c-4e76-b926-66a169fa1d19" targetNamespace="http://schemas.microsoft.com/office/2006/metadata/properties" ma:root="true" ma:fieldsID="84f38e8f2de70a7ad107be964f1f81bd" ns2:_="" ns3:_="">
    <xsd:import namespace="479750a1-5eb5-4987-b0a3-846dedb6b803"/>
    <xsd:import namespace="dfd9c8b3-2c0c-4e76-b926-66a169fa1d19"/>
    <xsd:element name="properties">
      <xsd:complexType>
        <xsd:sequence>
          <xsd:element name="documentManagement">
            <xsd:complexType>
              <xsd:all>
                <xsd:element ref="ns2:_x0036_80e0bf7-f03c-4a1c-914c-3f570e30bef0" minOccurs="0"/>
                <xsd:element ref="ns3:Original_x002d_FileName" minOccurs="0"/>
                <xsd:element ref="ns3:NewFileName" minOccurs="0"/>
                <xsd:element ref="ns3:Comple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750a1-5eb5-4987-b0a3-846dedb6b803" elementFormDefault="qualified">
    <xsd:import namespace="http://schemas.microsoft.com/office/2006/documentManagement/types"/>
    <xsd:import namespace="http://schemas.microsoft.com/office/infopath/2007/PartnerControls"/>
    <xsd:element name="_x0036_80e0bf7-f03c-4a1c-914c-3f570e30bef0" ma:index="8" nillable="true" ma:displayName="Event" ma:internalName="_x0036_80e0bf7_x002d_f03c_x002d_4a1c_x002d_914c_x002d_3f570e30bef0" ma:readOnly="tru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9c8b3-2c0c-4e76-b926-66a169fa1d19" elementFormDefault="qualified">
    <xsd:import namespace="http://schemas.microsoft.com/office/2006/documentManagement/types"/>
    <xsd:import namespace="http://schemas.microsoft.com/office/infopath/2007/PartnerControls"/>
    <xsd:element name="Original_x002d_FileName" ma:index="9" nillable="true" ma:displayName="Original-FileName" ma:internalName="Original_x002d_FileName">
      <xsd:simpleType>
        <xsd:restriction base="dms:Text">
          <xsd:maxLength value="255"/>
        </xsd:restriction>
      </xsd:simpleType>
    </xsd:element>
    <xsd:element name="NewFileName" ma:index="10" nillable="true" ma:displayName="NewFileName" ma:internalName="NewFileName">
      <xsd:simpleType>
        <xsd:restriction base="dms:Text">
          <xsd:maxLength value="255"/>
        </xsd:restriction>
      </xsd:simpleType>
    </xsd:element>
    <xsd:element name="Complete" ma:index="12" nillable="true" ma:displayName="Complete" ma:default="0" ma:internalName="Complet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iginal_x002d_FileName xmlns="dfd9c8b3-2c0c-4e76-b926-66a169fa1d19" xsi:nil="true"/>
    <Complete xmlns="dfd9c8b3-2c0c-4e76-b926-66a169fa1d19">false</Complete>
    <NewFileName xmlns="dfd9c8b3-2c0c-4e76-b926-66a169fa1d19" xsi:nil="true"/>
  </documentManagement>
</p:properties>
</file>

<file path=customXml/itemProps1.xml><?xml version="1.0" encoding="utf-8"?>
<ds:datastoreItem xmlns:ds="http://schemas.openxmlformats.org/officeDocument/2006/customXml" ds:itemID="{F4682E7C-E02A-4738-B29D-BEC836E82E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746694-B38D-41D3-909C-D1B648B78B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9750a1-5eb5-4987-b0a3-846dedb6b803"/>
    <ds:schemaRef ds:uri="dfd9c8b3-2c0c-4e76-b926-66a169fa1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6B31C2-4766-4D21-B9C9-F0016220A1DD}">
  <ds:schemaRefs>
    <ds:schemaRef ds:uri="http://schemas.microsoft.com/office/2006/metadata/properties"/>
    <ds:schemaRef ds:uri="http://schemas.microsoft.com/office/infopath/2007/PartnerControls"/>
    <ds:schemaRef ds:uri="dfd9c8b3-2c0c-4e76-b926-66a169fa1d1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Moda360_FINAL</Template>
  <TotalTime>8641</TotalTime>
  <Words>741</Words>
  <Application>Microsoft Office PowerPoint</Application>
  <PresentationFormat>Widescreen</PresentationFormat>
  <Paragraphs>152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Master page</vt:lpstr>
      <vt:lpstr>PowerPoint Presentation</vt:lpstr>
      <vt:lpstr>Delta Dental plans overview</vt:lpstr>
      <vt:lpstr>Dental plan options</vt:lpstr>
      <vt:lpstr>Delta Dental Networks</vt:lpstr>
      <vt:lpstr>Health through Oral Wellness® (HtOW)</vt:lpstr>
      <vt:lpstr>PowerPoint Presentation</vt:lpstr>
      <vt:lpstr>PowerPoint Presentation</vt:lpstr>
      <vt:lpstr>Member resources </vt:lpstr>
      <vt:lpstr>modahealth.com/oebb</vt:lpstr>
      <vt:lpstr>Member Dashboard – your personal member website</vt:lpstr>
      <vt:lpstr>Find Care – Delta Dental’s online provider directory</vt:lpstr>
      <vt:lpstr>Your Moda 360 Health Navigators</vt:lpstr>
      <vt:lpstr>Thank you</vt:lpstr>
    </vt:vector>
  </TitlesOfParts>
  <Company>The ODS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Hedberg</dc:creator>
  <cp:lastModifiedBy>Matt Hickerson</cp:lastModifiedBy>
  <cp:revision>190</cp:revision>
  <cp:lastPrinted>2016-01-20T23:18:44Z</cp:lastPrinted>
  <dcterms:created xsi:type="dcterms:W3CDTF">2020-04-02T16:06:28Z</dcterms:created>
  <dcterms:modified xsi:type="dcterms:W3CDTF">2021-08-05T14:26:03Z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0x010100F2C4D5AC2F6B7944B372E6880ECAB4EB</vt:lpwstr>
  </property>
  <property fmtid="{D5CDD505-2E9C-101B-9397-08002B2CF9AE}" pid="3" name="Topic">
    <vt:lpwstr>PowerPoint</vt:lpwstr>
  </property>
</Properties>
</file>