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5" r:id="rId4"/>
  </p:sldMasterIdLst>
  <p:notesMasterIdLst>
    <p:notesMasterId r:id="rId17"/>
  </p:notesMasterIdLst>
  <p:handoutMasterIdLst>
    <p:handoutMasterId r:id="rId18"/>
  </p:handoutMasterIdLst>
  <p:sldIdLst>
    <p:sldId id="259" r:id="rId5"/>
    <p:sldId id="327" r:id="rId6"/>
    <p:sldId id="326" r:id="rId7"/>
    <p:sldId id="333" r:id="rId8"/>
    <p:sldId id="304" r:id="rId9"/>
    <p:sldId id="328" r:id="rId10"/>
    <p:sldId id="329" r:id="rId11"/>
    <p:sldId id="330" r:id="rId12"/>
    <p:sldId id="336" r:id="rId13"/>
    <p:sldId id="337" r:id="rId14"/>
    <p:sldId id="331" r:id="rId15"/>
    <p:sldId id="323" r:id="rId16"/>
  </p:sldIdLst>
  <p:sldSz cx="12192000" cy="6858000"/>
  <p:notesSz cx="6934200" cy="92202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ana Rittenberry" initials="DR" lastIdx="6" clrIdx="6">
    <p:extLst>
      <p:ext uri="{19B8F6BF-5375-455C-9EA6-DF929625EA0E}">
        <p15:presenceInfo xmlns:p15="http://schemas.microsoft.com/office/powerpoint/2012/main" userId="S::rittenda@pdx.odshp.com::34ed4701-6d62-495d-ac57-3c8120fd7bc3" providerId="AD"/>
      </p:ext>
    </p:extLst>
  </p:cmAuthor>
  <p:cmAuthor id="1" name="Erica Hedberg" initials="EH [2]" lastIdx="34" clrIdx="0">
    <p:extLst>
      <p:ext uri="{19B8F6BF-5375-455C-9EA6-DF929625EA0E}">
        <p15:presenceInfo xmlns:p15="http://schemas.microsoft.com/office/powerpoint/2012/main" userId="S::hedbere@pdx.odshp.com::4d0b8052-732c-43d0-a236-94cf757ac77d" providerId="AD"/>
      </p:ext>
    </p:extLst>
  </p:cmAuthor>
  <p:cmAuthor id="8" name="Tricia McDonald" initials="TM" lastIdx="3" clrIdx="7">
    <p:extLst>
      <p:ext uri="{19B8F6BF-5375-455C-9EA6-DF929625EA0E}">
        <p15:presenceInfo xmlns:p15="http://schemas.microsoft.com/office/powerpoint/2012/main" userId="S::mcdonap@pdx.odshp.com::4a6cceda-bc20-4743-98f4-387dc9fb08ac" providerId="AD"/>
      </p:ext>
    </p:extLst>
  </p:cmAuthor>
  <p:cmAuthor id="2" name="Caitlin Rojas" initials="CR" lastIdx="35" clrIdx="1">
    <p:extLst>
      <p:ext uri="{19B8F6BF-5375-455C-9EA6-DF929625EA0E}">
        <p15:presenceInfo xmlns:p15="http://schemas.microsoft.com/office/powerpoint/2012/main" userId="S::strandc@pdx.odshp.com::b1d7301e-1635-49df-8e09-bcf1dca38966" providerId="AD"/>
      </p:ext>
    </p:extLst>
  </p:cmAuthor>
  <p:cmAuthor id="9" name="Jenni Jelsing" initials="JJ" lastIdx="1" clrIdx="8">
    <p:extLst>
      <p:ext uri="{19B8F6BF-5375-455C-9EA6-DF929625EA0E}">
        <p15:presenceInfo xmlns:p15="http://schemas.microsoft.com/office/powerpoint/2012/main" userId="S::jelsinj@pdx.odshp.com::205931c2-40ea-4fa6-b837-f9b6aa90b0fd" providerId="AD"/>
      </p:ext>
    </p:extLst>
  </p:cmAuthor>
  <p:cmAuthor id="3" name="Min Shepherd" initials="MS" lastIdx="2" clrIdx="2">
    <p:extLst>
      <p:ext uri="{19B8F6BF-5375-455C-9EA6-DF929625EA0E}">
        <p15:presenceInfo xmlns:p15="http://schemas.microsoft.com/office/powerpoint/2012/main" userId="S::shephem@pdx.odshp.com::6fe114ed-2732-4457-a5d8-1412b0dd9b6d" providerId="AD"/>
      </p:ext>
    </p:extLst>
  </p:cmAuthor>
  <p:cmAuthor id="10" name="Pam Demer" initials="PD" lastIdx="13" clrIdx="9">
    <p:extLst>
      <p:ext uri="{19B8F6BF-5375-455C-9EA6-DF929625EA0E}">
        <p15:presenceInfo xmlns:p15="http://schemas.microsoft.com/office/powerpoint/2012/main" userId="Pam Demer" providerId="None"/>
      </p:ext>
    </p:extLst>
  </p:cmAuthor>
  <p:cmAuthor id="4" name="Cowsill Jackie" initials="CJ" lastIdx="2" clrIdx="3">
    <p:extLst>
      <p:ext uri="{19B8F6BF-5375-455C-9EA6-DF929625EA0E}">
        <p15:presenceInfo xmlns:p15="http://schemas.microsoft.com/office/powerpoint/2012/main" userId="S::JACKIE.COWSILL@dhsoha.state.or.us::08897f79-e4f8-40eb-8218-bccc240a2e2a" providerId="AD"/>
      </p:ext>
    </p:extLst>
  </p:cmAuthor>
  <p:cmAuthor id="5" name="Gordon Hoberg" initials="GH" lastIdx="30" clrIdx="4">
    <p:extLst>
      <p:ext uri="{19B8F6BF-5375-455C-9EA6-DF929625EA0E}">
        <p15:presenceInfo xmlns:p15="http://schemas.microsoft.com/office/powerpoint/2012/main" userId="S::hobergg@pdx.odshp.com::97e6b796-f54b-4ef6-9eb9-70de66a06cca" providerId="AD"/>
      </p:ext>
    </p:extLst>
  </p:cmAuthor>
  <p:cmAuthor id="6" name="Aleenna Rebitzke" initials="AR" lastIdx="18" clrIdx="5">
    <p:extLst>
      <p:ext uri="{19B8F6BF-5375-455C-9EA6-DF929625EA0E}">
        <p15:presenceInfo xmlns:p15="http://schemas.microsoft.com/office/powerpoint/2012/main" userId="S::rebitza@pdx.odshp.com::b145603a-178a-4f6a-99e3-0c35b11135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B04A"/>
    <a:srgbClr val="DDF1EE"/>
    <a:srgbClr val="CDEAE6"/>
    <a:srgbClr val="D9D9D9"/>
    <a:srgbClr val="E8F1F3"/>
    <a:srgbClr val="656668"/>
    <a:srgbClr val="E6E6E6"/>
    <a:srgbClr val="AE006E"/>
    <a:srgbClr val="CF86AC"/>
    <a:srgbClr val="FF9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32" autoAdjust="0"/>
    <p:restoredTop sz="94663" autoAdjust="0"/>
  </p:normalViewPr>
  <p:slideViewPr>
    <p:cSldViewPr>
      <p:cViewPr varScale="1">
        <p:scale>
          <a:sx n="79" d="100"/>
          <a:sy n="79" d="100"/>
        </p:scale>
        <p:origin x="47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886" y="9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038B5F5C-7EF1-4572-AB67-E3613BE11936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2C6E6906-6D0E-402C-960E-5D31B14D87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51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A8280-F554-4C72-8C7D-A966C21F15DF}" type="datetimeFigureOut">
              <a:rPr lang="en-US" smtClean="0"/>
              <a:t>8/5/2021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2150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6B0F7-DE4D-4EA5-848A-17714E071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66B0F7-DE4D-4EA5-848A-17714E071CA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18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458932-5E1D-4E2A-AA4D-BA1221788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t="9999" r="909" b="3000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D5E8CCF4-0508-4691-A174-7607997EC3E7}"/>
              </a:ext>
            </a:extLst>
          </p:cNvPr>
          <p:cNvSpPr/>
          <p:nvPr/>
        </p:nvSpPr>
        <p:spPr>
          <a:xfrm>
            <a:off x="701039" y="0"/>
            <a:ext cx="5776383" cy="6858000"/>
          </a:xfrm>
          <a:custGeom>
            <a:avLst/>
            <a:gdLst/>
            <a:ahLst/>
            <a:cxnLst/>
            <a:rect l="l" t="t" r="r" b="b"/>
            <a:pathLst>
              <a:path w="6931659" h="8229600">
                <a:moveTo>
                  <a:pt x="6931152" y="0"/>
                </a:moveTo>
                <a:lnTo>
                  <a:pt x="0" y="0"/>
                </a:lnTo>
                <a:lnTo>
                  <a:pt x="0" y="8229600"/>
                </a:lnTo>
                <a:lnTo>
                  <a:pt x="6931152" y="8229600"/>
                </a:lnTo>
                <a:lnTo>
                  <a:pt x="6931152" y="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175B0D3-D5C7-439E-9A17-2CC5BC72DE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18" y="5651500"/>
            <a:ext cx="3112668" cy="725425"/>
          </a:xfrm>
          <a:prstGeom prst="rect">
            <a:avLst/>
          </a:prstGeom>
        </p:spPr>
      </p:pic>
      <p:sp>
        <p:nvSpPr>
          <p:cNvPr id="29" name="Holder 3">
            <a:extLst>
              <a:ext uri="{FF2B5EF4-FFF2-40B4-BE49-F238E27FC236}">
                <a16:creationId xmlns:a16="http://schemas.microsoft.com/office/drawing/2014/main" id="{AB800DD3-AE81-4CFA-AFF3-150761FFC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435" y="1928168"/>
            <a:ext cx="392006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442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ta Dental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object 2">
            <a:extLst>
              <a:ext uri="{FF2B5EF4-FFF2-40B4-BE49-F238E27FC236}">
                <a16:creationId xmlns:a16="http://schemas.microsoft.com/office/drawing/2014/main" id="{E058EA3F-303C-4DFB-BB6A-79D34F85CE54}"/>
              </a:ext>
            </a:extLst>
          </p:cNvPr>
          <p:cNvGrpSpPr/>
          <p:nvPr userDrawn="1"/>
        </p:nvGrpSpPr>
        <p:grpSpPr>
          <a:xfrm>
            <a:off x="701039" y="0"/>
            <a:ext cx="11491383" cy="6858000"/>
            <a:chOff x="841247" y="0"/>
            <a:chExt cx="13789660" cy="8229600"/>
          </a:xfrm>
        </p:grpSpPr>
        <p:sp>
          <p:nvSpPr>
            <p:cNvPr id="12" name="object 3">
              <a:extLst>
                <a:ext uri="{FF2B5EF4-FFF2-40B4-BE49-F238E27FC236}">
                  <a16:creationId xmlns:a16="http://schemas.microsoft.com/office/drawing/2014/main" id="{38FE8BA5-49FD-4367-8721-A8A0E73C1AE7}"/>
                </a:ext>
              </a:extLst>
            </p:cNvPr>
            <p:cNvSpPr/>
            <p:nvPr/>
          </p:nvSpPr>
          <p:spPr>
            <a:xfrm>
              <a:off x="4937759" y="0"/>
              <a:ext cx="9692640" cy="8229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00"/>
            </a:p>
          </p:txBody>
        </p:sp>
        <p:sp>
          <p:nvSpPr>
            <p:cNvPr id="13" name="object 4">
              <a:extLst>
                <a:ext uri="{FF2B5EF4-FFF2-40B4-BE49-F238E27FC236}">
                  <a16:creationId xmlns:a16="http://schemas.microsoft.com/office/drawing/2014/main" id="{B34C5E4C-4F72-4C7E-80B2-73219EA83A35}"/>
                </a:ext>
              </a:extLst>
            </p:cNvPr>
            <p:cNvSpPr/>
            <p:nvPr/>
          </p:nvSpPr>
          <p:spPr>
            <a:xfrm>
              <a:off x="841247" y="0"/>
              <a:ext cx="5815965" cy="8229600"/>
            </a:xfrm>
            <a:custGeom>
              <a:avLst/>
              <a:gdLst/>
              <a:ahLst/>
              <a:cxnLst/>
              <a:rect l="l" t="t" r="r" b="b"/>
              <a:pathLst>
                <a:path w="5815965" h="8229600">
                  <a:moveTo>
                    <a:pt x="5815583" y="0"/>
                  </a:moveTo>
                  <a:lnTo>
                    <a:pt x="0" y="0"/>
                  </a:lnTo>
                  <a:lnTo>
                    <a:pt x="0" y="8229600"/>
                  </a:lnTo>
                  <a:lnTo>
                    <a:pt x="5815583" y="8229600"/>
                  </a:lnTo>
                  <a:lnTo>
                    <a:pt x="5815583" y="0"/>
                  </a:lnTo>
                  <a:close/>
                </a:path>
              </a:pathLst>
            </a:custGeom>
            <a:solidFill>
              <a:srgbClr val="3CAE49"/>
            </a:solidFill>
          </p:spPr>
          <p:txBody>
            <a:bodyPr wrap="square" lIns="0" tIns="0" rIns="0" bIns="0" rtlCol="0"/>
            <a:lstStyle/>
            <a:p>
              <a:endParaRPr sz="1500"/>
            </a:p>
          </p:txBody>
        </p:sp>
      </p:grpSp>
      <p:sp>
        <p:nvSpPr>
          <p:cNvPr id="8" name="Holder 2">
            <a:extLst>
              <a:ext uri="{FF2B5EF4-FFF2-40B4-BE49-F238E27FC236}">
                <a16:creationId xmlns:a16="http://schemas.microsoft.com/office/drawing/2014/main" id="{58B2B28D-D8CB-4BE9-B006-F85FE9B2139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19436" y="1230710"/>
            <a:ext cx="359706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25BA2-A1E8-4CDC-964A-519481DA6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4E597A-0886-43A0-931E-A4A4CC036CB0}"/>
              </a:ext>
            </a:extLst>
          </p:cNvPr>
          <p:cNvSpPr txBox="1"/>
          <p:nvPr userDrawn="1"/>
        </p:nvSpPr>
        <p:spPr>
          <a:xfrm>
            <a:off x="6738937" y="3994626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7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7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AC29AAD6-D38E-4F99-9D7A-3624F73DB799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64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ta Dental lef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1B04A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51D33A10-C856-4057-813A-6CBB42CA1C51}"/>
              </a:ext>
            </a:extLst>
          </p:cNvPr>
          <p:cNvSpPr/>
          <p:nvPr userDrawn="1"/>
        </p:nvSpPr>
        <p:spPr>
          <a:xfrm>
            <a:off x="7620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65583" y="1507456"/>
            <a:ext cx="3227917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0" y="685800"/>
            <a:ext cx="323850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8C895C-5920-46F3-80AB-6A11B1885E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2AB53C-01FD-4412-A5F1-3B5939DBBC7D}"/>
              </a:ext>
            </a:extLst>
          </p:cNvPr>
          <p:cNvSpPr txBox="1"/>
          <p:nvPr userDrawn="1"/>
        </p:nvSpPr>
        <p:spPr>
          <a:xfrm>
            <a:off x="19685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6891833-B88B-47EC-BB91-A1966C6F8DF0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04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ta Dental righ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0">
            <a:extLst>
              <a:ext uri="{FF2B5EF4-FFF2-40B4-BE49-F238E27FC236}">
                <a16:creationId xmlns:a16="http://schemas.microsoft.com/office/drawing/2014/main" id="{7C4A9383-DBA4-4BA6-93A1-4271DAD6CE0B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6482" y="1507456"/>
            <a:ext cx="3393018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1B04A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20" y="685800"/>
            <a:ext cx="345298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id="{7E7FFEB9-56FC-4F1F-9584-98944B2513B4}"/>
              </a:ext>
            </a:extLst>
          </p:cNvPr>
          <p:cNvSpPr/>
          <p:nvPr userDrawn="1"/>
        </p:nvSpPr>
        <p:spPr>
          <a:xfrm>
            <a:off x="55626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B41AF6-821D-4699-BA05-7829C1E163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C53F2F-5D05-48B7-BAD8-1C32B795CC83}"/>
              </a:ext>
            </a:extLst>
          </p:cNvPr>
          <p:cNvSpPr txBox="1"/>
          <p:nvPr userDrawn="1"/>
        </p:nvSpPr>
        <p:spPr>
          <a:xfrm>
            <a:off x="68580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DD7D9E21-FDB6-412B-9C60-72915A21D22B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640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ta De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0">
            <a:extLst>
              <a:ext uri="{FF2B5EF4-FFF2-40B4-BE49-F238E27FC236}">
                <a16:creationId xmlns:a16="http://schemas.microsoft.com/office/drawing/2014/main" id="{B5C3B05D-C12E-49E9-B71C-02A2955CD5A4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3265" y="685800"/>
            <a:ext cx="9478736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4EDD0A96-56B9-4755-AFD9-2864906A6C50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1B04A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48813766-9E66-407A-B842-FFC7CB12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86" y="1511300"/>
            <a:ext cx="9461500" cy="3556000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514F1B-6E19-4CD5-B70F-4378EA5BF9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70298"/>
            <a:ext cx="1110469" cy="470098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99074C71-2381-4285-AF7C-326779FA480D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78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931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C3C3D614-1229-478C-BFB1-8BC006A71B2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29884" y="2184861"/>
            <a:ext cx="4658783" cy="133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0583">
              <a:lnSpc>
                <a:spcPct val="100000"/>
              </a:lnSpc>
              <a:spcBef>
                <a:spcPts val="83"/>
              </a:spcBef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83" b="0" spc="4" dirty="0">
                <a:latin typeface="Calibri"/>
                <a:cs typeface="Calibri"/>
              </a:rPr>
              <a:t>Thank</a:t>
            </a:r>
            <a:r>
              <a:rPr sz="8583" b="0" spc="362" dirty="0">
                <a:latin typeface="Calibri"/>
                <a:cs typeface="Calibri"/>
              </a:rPr>
              <a:t> </a:t>
            </a:r>
            <a:r>
              <a:rPr sz="8583" b="0" spc="-12" dirty="0">
                <a:latin typeface="Calibri"/>
                <a:cs typeface="Calibri"/>
              </a:rPr>
              <a:t>you</a:t>
            </a:r>
            <a:endParaRPr sz="8583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2DCD1-BE08-4597-8B4D-38F045C637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381500"/>
            <a:ext cx="3112668" cy="7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57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869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G:\+ Team members\Aubree\12027652 Moda Health and Delta Dental PowerPoint updates\Images\Footer1_Footer 1_Footer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240" y="6459870"/>
            <a:ext cx="975360" cy="3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45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067800" y="632454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chemeClr val="bg1">
                    <a:lumMod val="65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571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bg>
      <p:bgPr>
        <a:solidFill>
          <a:srgbClr val="656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240" y="6459870"/>
            <a:ext cx="975360" cy="3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37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randed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97C11E6E-4BAF-4F34-8BBA-B72097D31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16050"/>
          <a:stretch/>
        </p:blipFill>
        <p:spPr>
          <a:xfrm>
            <a:off x="5563023" y="0"/>
            <a:ext cx="6629401" cy="6858000"/>
          </a:xfrm>
          <a:prstGeom prst="rect">
            <a:avLst/>
          </a:prstGeom>
        </p:spPr>
      </p:pic>
      <p:sp>
        <p:nvSpPr>
          <p:cNvPr id="27" name="object 4">
            <a:extLst>
              <a:ext uri="{FF2B5EF4-FFF2-40B4-BE49-F238E27FC236}">
                <a16:creationId xmlns:a16="http://schemas.microsoft.com/office/drawing/2014/main" id="{ACBFA3A3-99F4-4149-9F28-D4793B2CE3C0}"/>
              </a:ext>
            </a:extLst>
          </p:cNvPr>
          <p:cNvSpPr/>
          <p:nvPr/>
        </p:nvSpPr>
        <p:spPr>
          <a:xfrm>
            <a:off x="701039" y="0"/>
            <a:ext cx="4861983" cy="6858000"/>
          </a:xfrm>
          <a:custGeom>
            <a:avLst/>
            <a:gdLst/>
            <a:ahLst/>
            <a:cxnLst/>
            <a:rect l="l" t="t" r="r" b="b"/>
            <a:pathLst>
              <a:path w="5834380" h="8229600">
                <a:moveTo>
                  <a:pt x="5833872" y="0"/>
                </a:moveTo>
                <a:lnTo>
                  <a:pt x="0" y="0"/>
                </a:lnTo>
                <a:lnTo>
                  <a:pt x="0" y="8229600"/>
                </a:lnTo>
                <a:lnTo>
                  <a:pt x="5833872" y="8229600"/>
                </a:lnTo>
                <a:lnTo>
                  <a:pt x="5833872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19436" y="1230710"/>
            <a:ext cx="359706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EDFA5E1-FB47-489F-8A0E-4E2A5EAE1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80" y="5933693"/>
            <a:ext cx="2364652" cy="543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E35B1C-C2ED-47F3-9D54-77A900692B0F}"/>
              </a:ext>
            </a:extLst>
          </p:cNvPr>
          <p:cNvSpPr txBox="1"/>
          <p:nvPr userDrawn="1"/>
        </p:nvSpPr>
        <p:spPr>
          <a:xfrm>
            <a:off x="6655223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62CD667A-5065-4E59-AAAD-7BB1DB1272FE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273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rgbClr val="656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53" y="3276600"/>
            <a:ext cx="8469747" cy="457200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80654" y="1676401"/>
            <a:ext cx="8469745" cy="1535083"/>
          </a:xfrm>
        </p:spPr>
        <p:txBody>
          <a:bodyPr anchor="b">
            <a:normAutofit/>
          </a:bodyPr>
          <a:lstStyle>
            <a:lvl1pPr marL="0" indent="0">
              <a:buNone/>
              <a:defRPr sz="4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067800" y="632454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chemeClr val="bg1"/>
                </a:solidFill>
              </a:rPr>
              <a:t>Confidential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869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49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140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067800" y="632454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i="1" dirty="0">
                <a:solidFill>
                  <a:schemeClr val="bg1">
                    <a:lumMod val="65000"/>
                  </a:scheme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02074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557" y="1281546"/>
            <a:ext cx="11044844" cy="450965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4"/>
            <a:r>
              <a:rPr lang="en-US" dirty="0"/>
              <a:t>Bullet</a:t>
            </a:r>
          </a:p>
          <a:p>
            <a:pPr lvl="5"/>
            <a:r>
              <a:rPr lang="en-US" dirty="0"/>
              <a:t>Bullet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pic>
        <p:nvPicPr>
          <p:cNvPr id="12" name="Picture 5" descr="G:\+ Team members\Aubree\12027652 Moda Health and Delta Dental PowerPoint updates\Images\Footer1_Footer 1_Footer 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12192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64240" y="6459870"/>
            <a:ext cx="975360" cy="3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47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556" y="1295400"/>
            <a:ext cx="538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tx1"/>
                </a:solidFill>
              </a:defRPr>
            </a:lvl5pPr>
            <a:lvl6pPr>
              <a:defRPr sz="2000">
                <a:solidFill>
                  <a:schemeClr val="tx1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4"/>
            <a:endParaRPr lang="en-US" dirty="0"/>
          </a:p>
          <a:p>
            <a:pPr lvl="5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295400"/>
            <a:ext cx="53848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85000"/>
                    <a:lumOff val="1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</a:t>
            </a:r>
          </a:p>
          <a:p>
            <a:pPr lvl="2"/>
            <a:r>
              <a:rPr lang="en-US" dirty="0"/>
              <a:t>Bullet</a:t>
            </a:r>
          </a:p>
          <a:p>
            <a:pPr lvl="3"/>
            <a:r>
              <a:rPr lang="en-US" dirty="0"/>
              <a:t>Bullet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7557" y="367146"/>
            <a:ext cx="11044844" cy="699655"/>
          </a:xfrm>
        </p:spPr>
        <p:txBody>
          <a:bodyPr anchor="t">
            <a:noAutofit/>
          </a:bodyPr>
          <a:lstStyle>
            <a:lvl1pPr marL="0" indent="0">
              <a:buNone/>
              <a:defRPr sz="4000" b="0" i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Page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5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56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557" y="457201"/>
            <a:ext cx="11044844" cy="57773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617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1">
    <p:bg>
      <p:bgPr>
        <a:solidFill>
          <a:srgbClr val="656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+ Team members\Aubree\12027652 Moda Health and Delta Dental PowerPoint updates\Images\Moda-logo-gray-larg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914650"/>
            <a:ext cx="27051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2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branded lef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pic>
        <p:nvPicPr>
          <p:cNvPr id="40" name="Picture 39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E81C0B6F-74F4-4013-A1E3-85F8BC580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16050"/>
          <a:stretch/>
        </p:blipFill>
        <p:spPr>
          <a:xfrm>
            <a:off x="762000" y="0"/>
            <a:ext cx="6629401" cy="68580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65583" y="1507456"/>
            <a:ext cx="3227917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0" y="685800"/>
            <a:ext cx="323850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E8718C-C766-4872-85F8-995C2EAD58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1791" y="5933693"/>
            <a:ext cx="2331229" cy="54330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B59516E-B9C7-4909-9BA6-BB48F1915637}"/>
              </a:ext>
            </a:extLst>
          </p:cNvPr>
          <p:cNvSpPr txBox="1"/>
          <p:nvPr userDrawn="1"/>
        </p:nvSpPr>
        <p:spPr>
          <a:xfrm>
            <a:off x="19685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62BEEF3-3A32-4761-9BB0-D65321146B47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25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branded righ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0">
            <a:extLst>
              <a:ext uri="{FF2B5EF4-FFF2-40B4-BE49-F238E27FC236}">
                <a16:creationId xmlns:a16="http://schemas.microsoft.com/office/drawing/2014/main" id="{7C4A9383-DBA4-4BA6-93A1-4271DAD6CE0B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6482" y="1507456"/>
            <a:ext cx="3393018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20" y="685800"/>
            <a:ext cx="345298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43" name="Picture 42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7A0FB3BB-5BA1-4811-B280-56B234BA5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16050"/>
          <a:stretch/>
        </p:blipFill>
        <p:spPr>
          <a:xfrm>
            <a:off x="5564020" y="0"/>
            <a:ext cx="6629401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0515361-38BD-4063-BEE6-DB051129B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080" y="5933693"/>
            <a:ext cx="2364652" cy="543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817963-76E6-4725-865E-89E2F34F1884}"/>
              </a:ext>
            </a:extLst>
          </p:cNvPr>
          <p:cNvSpPr txBox="1"/>
          <p:nvPr userDrawn="1"/>
        </p:nvSpPr>
        <p:spPr>
          <a:xfrm>
            <a:off x="6731000" y="571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F764118A-D257-4673-8FD2-B00606E7CB75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100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brand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0">
            <a:extLst>
              <a:ext uri="{FF2B5EF4-FFF2-40B4-BE49-F238E27FC236}">
                <a16:creationId xmlns:a16="http://schemas.microsoft.com/office/drawing/2014/main" id="{B5C3B05D-C12E-49E9-B71C-02A2955CD5A4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3265" y="685800"/>
            <a:ext cx="9478736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4EDD0A96-56B9-4755-AFD9-2864906A6C50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48813766-9E66-407A-B842-FFC7CB12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86" y="1511300"/>
            <a:ext cx="9461500" cy="3556000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25BCA3-A7EB-46A1-B5FF-9DDF8C4DD9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1791" y="5933693"/>
            <a:ext cx="2331229" cy="543307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21DC4EE2-BC95-4FD8-892A-E959FC4E095D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627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a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1108BBC5-9BDB-4838-BD73-A91D041956E6}"/>
              </a:ext>
            </a:extLst>
          </p:cNvPr>
          <p:cNvSpPr/>
          <p:nvPr/>
        </p:nvSpPr>
        <p:spPr>
          <a:xfrm>
            <a:off x="5562599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BF9C4A2-4D74-4BC6-ABC0-C4E398F618FE}"/>
              </a:ext>
            </a:extLst>
          </p:cNvPr>
          <p:cNvSpPr/>
          <p:nvPr/>
        </p:nvSpPr>
        <p:spPr>
          <a:xfrm>
            <a:off x="701039" y="0"/>
            <a:ext cx="4861983" cy="6858000"/>
          </a:xfrm>
          <a:custGeom>
            <a:avLst/>
            <a:gdLst/>
            <a:ahLst/>
            <a:cxnLst/>
            <a:rect l="l" t="t" r="r" b="b"/>
            <a:pathLst>
              <a:path w="5834380" h="8229600">
                <a:moveTo>
                  <a:pt x="5833872" y="0"/>
                </a:moveTo>
                <a:lnTo>
                  <a:pt x="0" y="0"/>
                </a:lnTo>
                <a:lnTo>
                  <a:pt x="0" y="8229600"/>
                </a:lnTo>
                <a:lnTo>
                  <a:pt x="5833872" y="8229600"/>
                </a:lnTo>
                <a:lnTo>
                  <a:pt x="583387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58B2B28D-D8CB-4BE9-B006-F85FE9B2139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419436" y="1230710"/>
            <a:ext cx="359706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51780E44-C514-48BD-9003-3B03FDAE72EB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25BA2-A1E8-4CDC-964A-519481DA62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3"/>
            <a:ext cx="1110469" cy="543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391F6C-F4BF-4F61-AD6A-B429AE630EED}"/>
              </a:ext>
            </a:extLst>
          </p:cNvPr>
          <p:cNvSpPr txBox="1"/>
          <p:nvPr userDrawn="1"/>
        </p:nvSpPr>
        <p:spPr>
          <a:xfrm>
            <a:off x="7045961" y="3365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</p:spTree>
    <p:extLst>
      <p:ext uri="{BB962C8B-B14F-4D97-AF65-F5344CB8AC3E}">
        <p14:creationId xmlns:p14="http://schemas.microsoft.com/office/powerpoint/2010/main" val="1237041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da lef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65583" y="1507456"/>
            <a:ext cx="3227917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DB7AE334-DB89-4B25-8D88-D4450595A39F}"/>
              </a:ext>
            </a:extLst>
          </p:cNvPr>
          <p:cNvSpPr/>
          <p:nvPr userDrawn="1"/>
        </p:nvSpPr>
        <p:spPr>
          <a:xfrm>
            <a:off x="7620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0" y="685800"/>
            <a:ext cx="323850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7972267-1D41-49C9-B2F9-7457673F22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4"/>
            <a:ext cx="1110469" cy="543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97F539-F6B1-4668-BAE0-AC9746262D58}"/>
              </a:ext>
            </a:extLst>
          </p:cNvPr>
          <p:cNvSpPr txBox="1"/>
          <p:nvPr userDrawn="1"/>
        </p:nvSpPr>
        <p:spPr>
          <a:xfrm>
            <a:off x="2095500" y="3365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C1A6C1D5-EDF1-4049-A4AC-068BE28615BF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798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branded right image - shor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20">
            <a:extLst>
              <a:ext uri="{FF2B5EF4-FFF2-40B4-BE49-F238E27FC236}">
                <a16:creationId xmlns:a16="http://schemas.microsoft.com/office/drawing/2014/main" id="{7C4A9383-DBA4-4BA6-93A1-4271DAD6CE0B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96482" y="1507456"/>
            <a:ext cx="3393018" cy="3198813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C3053546-9359-4CD6-8F59-4AE7E6846165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DB7AE334-DB89-4B25-8D88-D4450595A39F}"/>
              </a:ext>
            </a:extLst>
          </p:cNvPr>
          <p:cNvSpPr/>
          <p:nvPr userDrawn="1"/>
        </p:nvSpPr>
        <p:spPr>
          <a:xfrm>
            <a:off x="5562600" y="0"/>
            <a:ext cx="6629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49CF8CA2-0DCA-4729-BB4E-FE24CD102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20" y="685800"/>
            <a:ext cx="3452980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6B6CAB-F383-4B83-8F48-CBFD86472F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3"/>
            <a:ext cx="1110469" cy="5433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5ADA5F-8A29-42E9-8493-7F9057D8A740}"/>
              </a:ext>
            </a:extLst>
          </p:cNvPr>
          <p:cNvSpPr txBox="1"/>
          <p:nvPr userDrawn="1"/>
        </p:nvSpPr>
        <p:spPr>
          <a:xfrm>
            <a:off x="7045961" y="3365500"/>
            <a:ext cx="4445000" cy="1785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 dirty="0">
                <a:solidFill>
                  <a:schemeClr val="bg1">
                    <a:lumMod val="85000"/>
                  </a:schemeClr>
                </a:solidFill>
              </a:rPr>
              <a:t>Placeholder Image</a:t>
            </a:r>
          </a:p>
          <a:p>
            <a:r>
              <a:rPr lang="en-US" sz="3667" dirty="0">
                <a:solidFill>
                  <a:schemeClr val="bg1">
                    <a:lumMod val="85000"/>
                  </a:schemeClr>
                </a:solidFill>
              </a:rPr>
              <a:t>Marketing will replace when you are ready</a:t>
            </a: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1376250B-6E6A-42EF-8B51-4E376B36299A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73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a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0">
            <a:extLst>
              <a:ext uri="{FF2B5EF4-FFF2-40B4-BE49-F238E27FC236}">
                <a16:creationId xmlns:a16="http://schemas.microsoft.com/office/drawing/2014/main" id="{B5C3B05D-C12E-49E9-B71C-02A2955CD5A4}"/>
              </a:ext>
            </a:extLst>
          </p:cNvPr>
          <p:cNvSpPr/>
          <p:nvPr userDrawn="1"/>
        </p:nvSpPr>
        <p:spPr>
          <a:xfrm>
            <a:off x="0" y="0"/>
            <a:ext cx="762000" cy="6762750"/>
          </a:xfrm>
          <a:custGeom>
            <a:avLst/>
            <a:gdLst/>
            <a:ahLst/>
            <a:cxnLst/>
            <a:rect l="l" t="t" r="r" b="b"/>
            <a:pathLst>
              <a:path w="914400" h="8115300">
                <a:moveTo>
                  <a:pt x="0" y="8115300"/>
                </a:moveTo>
                <a:lnTo>
                  <a:pt x="914400" y="8115300"/>
                </a:lnTo>
                <a:lnTo>
                  <a:pt x="914400" y="0"/>
                </a:lnTo>
                <a:lnTo>
                  <a:pt x="0" y="0"/>
                </a:lnTo>
                <a:lnTo>
                  <a:pt x="0" y="811530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 sz="15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43265" y="685800"/>
            <a:ext cx="9478736" cy="592667"/>
          </a:xfrm>
        </p:spPr>
        <p:txBody>
          <a:bodyPr lIns="0" tIns="0" rIns="0" bIns="0"/>
          <a:lstStyle>
            <a:lvl1pPr>
              <a:defRPr sz="3750" b="1" i="0">
                <a:solidFill>
                  <a:srgbClr val="4C4D4F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4EDD0A96-56B9-4755-AFD9-2864906A6C50}"/>
              </a:ext>
            </a:extLst>
          </p:cNvPr>
          <p:cNvSpPr/>
          <p:nvPr userDrawn="1"/>
        </p:nvSpPr>
        <p:spPr>
          <a:xfrm>
            <a:off x="0" y="6762750"/>
            <a:ext cx="12192000" cy="95250"/>
          </a:xfrm>
          <a:custGeom>
            <a:avLst/>
            <a:gdLst/>
            <a:ahLst/>
            <a:cxnLst/>
            <a:rect l="l" t="t" r="r" b="b"/>
            <a:pathLst>
              <a:path w="14630400" h="114300">
                <a:moveTo>
                  <a:pt x="14630400" y="0"/>
                </a:moveTo>
                <a:lnTo>
                  <a:pt x="0" y="0"/>
                </a:lnTo>
                <a:lnTo>
                  <a:pt x="0" y="114300"/>
                </a:lnTo>
                <a:lnTo>
                  <a:pt x="14630400" y="1143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48813766-9E66-407A-B842-FFC7CB12B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4086" y="1511300"/>
            <a:ext cx="9461500" cy="3556000"/>
          </a:xfrm>
        </p:spPr>
        <p:txBody>
          <a:bodyPr lIns="0" tIns="0" rIns="0" bIns="0"/>
          <a:lstStyle>
            <a:lvl1pPr>
              <a:defRPr sz="15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FC990B6-637E-4DA7-8CF2-7D6C515D5F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4"/>
            <a:ext cx="1110469" cy="543306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78D7FABB-AC39-4888-BDC9-5A836243ED58}"/>
              </a:ext>
            </a:extLst>
          </p:cNvPr>
          <p:cNvSpPr txBox="1"/>
          <p:nvPr userDrawn="1"/>
        </p:nvSpPr>
        <p:spPr>
          <a:xfrm>
            <a:off x="275167" y="1827027"/>
            <a:ext cx="195053" cy="3230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583" marR="0" lvl="0" indent="0" algn="ctr" defTabSz="761970" rtl="0" eaLnBrk="1" fontAlgn="auto" latinLnBrk="0" hangingPunct="1">
              <a:lnSpc>
                <a:spcPts val="150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spc="21" dirty="0">
                <a:solidFill>
                  <a:srgbClr val="4C4D4F"/>
                </a:solidFill>
                <a:latin typeface="Calibri"/>
                <a:cs typeface="Calibri"/>
              </a:rPr>
              <a:t>OEBB Open Enrollment</a:t>
            </a:r>
            <a:endParaRPr lang="en-US" sz="15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134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7557" y="290945"/>
            <a:ext cx="11044844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557" y="1281545"/>
            <a:ext cx="11044844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Test</a:t>
            </a:r>
          </a:p>
          <a:p>
            <a:pPr lvl="1"/>
            <a:r>
              <a:rPr lang="en-US" dirty="0"/>
              <a:t>Test</a:t>
            </a:r>
          </a:p>
          <a:p>
            <a:pPr lvl="2"/>
            <a:r>
              <a:rPr lang="en-US" dirty="0"/>
              <a:t>Test</a:t>
            </a:r>
          </a:p>
          <a:p>
            <a:pPr lvl="3"/>
            <a:r>
              <a:rPr lang="en-US" dirty="0"/>
              <a:t>Test</a:t>
            </a:r>
          </a:p>
          <a:p>
            <a:pPr lvl="4"/>
            <a:r>
              <a:rPr lang="en-US" dirty="0"/>
              <a:t>Test </a:t>
            </a:r>
          </a:p>
          <a:p>
            <a:pPr lvl="5"/>
            <a:r>
              <a:rPr lang="en-US" dirty="0"/>
              <a:t>Test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0" y="6492876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1200" y="6492876"/>
            <a:ext cx="3860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92876"/>
            <a:ext cx="812800" cy="365125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fld id="{65604180-89A3-4842-922A-40F901D63D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8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17" r:id="rId16"/>
    <p:sldLayoutId id="2147483720" r:id="rId17"/>
    <p:sldLayoutId id="2147483722" r:id="rId18"/>
    <p:sldLayoutId id="2147483703" r:id="rId19"/>
    <p:sldLayoutId id="2147483705" r:id="rId20"/>
    <p:sldLayoutId id="2147483706" r:id="rId21"/>
    <p:sldLayoutId id="2147483708" r:id="rId22"/>
    <p:sldLayoutId id="2147483709" r:id="rId23"/>
    <p:sldLayoutId id="2147483710" r:id="rId24"/>
    <p:sldLayoutId id="2147483712" r:id="rId25"/>
    <p:sldLayoutId id="2147483713" r:id="rId26"/>
    <p:sldLayoutId id="2147483718" r:id="rId27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000" b="0" kern="1200">
          <a:solidFill>
            <a:srgbClr val="AE006E"/>
          </a:solidFill>
          <a:latin typeface="+mj-lt"/>
          <a:ea typeface="Verdana" pitchFamily="34" charset="0"/>
          <a:cs typeface="Verdana" pitchFamily="34" charset="0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spcAft>
          <a:spcPts val="0"/>
        </a:spcAft>
        <a:buFont typeface="Calibri" panose="020F0502020204030204" pitchFamily="34" charset="0"/>
        <a:buChar char="•"/>
        <a:defRPr sz="2400" b="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1pPr>
      <a:lvl2pPr marL="6858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◦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▪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▫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ts val="0"/>
        </a:spcBef>
        <a:spcAft>
          <a:spcPts val="0"/>
        </a:spcAft>
        <a:buFont typeface="Calibri" panose="020F0502020204030204" pitchFamily="34" charset="0"/>
        <a:buChar char="-"/>
        <a:defRPr sz="2200" b="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modahealth.com/memberdashboard/pages/index.jsp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www.modahealth.com/memberdashboard/" TargetMode="External"/><Relationship Id="rId7" Type="http://schemas.openxmlformats.org/officeDocument/2006/relationships/image" Target="../media/image31.svg"/><Relationship Id="rId2" Type="http://schemas.openxmlformats.org/officeDocument/2006/relationships/hyperlink" Target="mailto:OEBBquestions@modahealth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odahealth.com/memberdashboar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03046-B23B-49A0-B4E9-D0079DC591D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95401" y="1066800"/>
            <a:ext cx="4419600" cy="2514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OEBB 2021-22 </a:t>
            </a:r>
            <a:b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 Enrollment: </a:t>
            </a:r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Medical Plans 6 and 7 - High Deductible </a:t>
            </a:r>
            <a:b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 Plans</a:t>
            </a:r>
          </a:p>
          <a:p>
            <a:pPr marL="0" indent="0">
              <a:buNone/>
            </a:pP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8EDE3232-9100-4950-B2CC-A0C29778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897118"/>
            <a:ext cx="1625283" cy="49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2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DF51DB-B716-447E-8941-BDCB15013A4F}"/>
              </a:ext>
            </a:extLst>
          </p:cNvPr>
          <p:cNvSpPr/>
          <p:nvPr/>
        </p:nvSpPr>
        <p:spPr>
          <a:xfrm>
            <a:off x="1443265" y="5553147"/>
            <a:ext cx="8864005" cy="10488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A35E3C-F99C-429E-A97A-6B8471E66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265" y="685800"/>
            <a:ext cx="9478736" cy="592667"/>
          </a:xfrm>
        </p:spPr>
        <p:txBody>
          <a:bodyPr/>
          <a:lstStyle/>
          <a:p>
            <a:r>
              <a:rPr lang="en-US" dirty="0"/>
              <a:t>Pharmacy (Effective 10/1/21)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7B80A-FA9A-4944-AFB1-4D0BA5EC7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452321"/>
            <a:ext cx="10034753" cy="410082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>
                <a:solidFill>
                  <a:srgbClr val="595959"/>
                </a:solidFill>
              </a:rPr>
              <a:t>Starting 10/1/2021 Walgreens will be an in-network pharmacy and CVS will be an out-of-network pharmacy. </a:t>
            </a:r>
            <a:r>
              <a:rPr lang="en-US" sz="2100" dirty="0">
                <a:solidFill>
                  <a:srgbClr val="595959"/>
                </a:solidFill>
              </a:rPr>
              <a:t>M</a:t>
            </a:r>
            <a:r>
              <a:rPr lang="en-US" sz="2000" dirty="0">
                <a:solidFill>
                  <a:srgbClr val="595959"/>
                </a:solidFill>
              </a:rPr>
              <a:t>embers impacted by a pharmacy network change will be sent a letter at least one month in advance</a:t>
            </a:r>
          </a:p>
          <a:p>
            <a:pPr lvl="1">
              <a:lnSpc>
                <a:spcPct val="110000"/>
              </a:lnSpc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Please reference the letter for any action needed. You may receive more than one letter if you are affected by more than one change</a:t>
            </a:r>
          </a:p>
          <a:p>
            <a:pPr lvl="1">
              <a:lnSpc>
                <a:spcPct val="110000"/>
              </a:lnSpc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You can use the Pharmacy search tool in your Member Dashboard to search for network pharmacies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Costco will be an in-network mail order pharmacy in addition to Postal Prescription Services (PPS)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Members impacted by a formulary change will be sent a letter about the change two months in advance </a:t>
            </a:r>
          </a:p>
          <a:p>
            <a:pPr lvl="1">
              <a:lnSpc>
                <a:spcPct val="110000"/>
              </a:lnSpc>
            </a:pPr>
            <a:r>
              <a:rPr lang="en-US" sz="1800" i="1" dirty="0">
                <a:solidFill>
                  <a:schemeClr val="bg1">
                    <a:lumMod val="50000"/>
                  </a:schemeClr>
                </a:solidFill>
              </a:rPr>
              <a:t>Please reference the letter for any action needed. You may receive more than one letter if you are affected by more than one change</a:t>
            </a:r>
          </a:p>
          <a:p>
            <a:pPr lvl="1">
              <a:lnSpc>
                <a:spcPct val="110000"/>
              </a:lnSpc>
            </a:pPr>
            <a:endParaRPr lang="en-US" sz="18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Members with a current pharmacy prior authorization on file will not need to seek a new prior authorization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4211E6-3CA7-4969-9913-1E9104ECAD76}"/>
              </a:ext>
            </a:extLst>
          </p:cNvPr>
          <p:cNvSpPr/>
          <p:nvPr/>
        </p:nvSpPr>
        <p:spPr>
          <a:xfrm>
            <a:off x="1600200" y="5553147"/>
            <a:ext cx="87070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 continue to access your previous prescription claims history, please log in to your Member Dashboard prior to 9/30/21. Then select the Pharmacy tab on the top of the screen and click the MedImpact member portal link in the Resources box. </a:t>
            </a:r>
            <a:r>
              <a:rPr lang="en-US" dirty="0">
                <a:solidFill>
                  <a:schemeClr val="bg1"/>
                </a:solidFill>
                <a:hlinkClick r:id="rId2"/>
              </a:rPr>
              <a:t>Click Here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CE44B7-66A8-4AEA-9CA4-7D67D5F53035}"/>
              </a:ext>
            </a:extLst>
          </p:cNvPr>
          <p:cNvGrpSpPr/>
          <p:nvPr/>
        </p:nvGrpSpPr>
        <p:grpSpPr>
          <a:xfrm>
            <a:off x="7391400" y="527194"/>
            <a:ext cx="838200" cy="838200"/>
            <a:chOff x="10479528" y="5366099"/>
            <a:chExt cx="887730" cy="887730"/>
          </a:xfrm>
        </p:grpSpPr>
        <p:sp>
          <p:nvSpPr>
            <p:cNvPr id="9" name="object 50">
              <a:extLst>
                <a:ext uri="{FF2B5EF4-FFF2-40B4-BE49-F238E27FC236}">
                  <a16:creationId xmlns:a16="http://schemas.microsoft.com/office/drawing/2014/main" id="{07983DDE-D5BF-4687-8F9A-F311F79D6C21}"/>
                </a:ext>
              </a:extLst>
            </p:cNvPr>
            <p:cNvSpPr/>
            <p:nvPr/>
          </p:nvSpPr>
          <p:spPr>
            <a:xfrm>
              <a:off x="10479528" y="5366099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266EB36-D573-42CF-B92E-1415E296F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40746" y="5419439"/>
              <a:ext cx="781050" cy="781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625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64ED67-B348-4AC2-BD02-6E698B73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85800"/>
            <a:ext cx="9478736" cy="592667"/>
          </a:xfrm>
        </p:spPr>
        <p:txBody>
          <a:bodyPr>
            <a:normAutofit/>
          </a:bodyPr>
          <a:lstStyle/>
          <a:p>
            <a:r>
              <a:rPr lang="en-US" b="0" dirty="0"/>
              <a:t>|</a:t>
            </a:r>
            <a:r>
              <a:rPr lang="en-US" dirty="0"/>
              <a:t>  Health Navigators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5883BD-CC09-44A1-93E1-08D91E82CBDC}"/>
              </a:ext>
            </a:extLst>
          </p:cNvPr>
          <p:cNvSpPr/>
          <p:nvPr/>
        </p:nvSpPr>
        <p:spPr>
          <a:xfrm>
            <a:off x="1371600" y="1575616"/>
            <a:ext cx="861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Available Monday through Friday from 7:30 a.m. to 5:30 p.m. Pacific time.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C9C62F-B3E9-4AE9-A2A1-8BA324F8BDD5}"/>
              </a:ext>
            </a:extLst>
          </p:cNvPr>
          <p:cNvSpPr/>
          <p:nvPr/>
        </p:nvSpPr>
        <p:spPr>
          <a:xfrm>
            <a:off x="1439008" y="4495800"/>
            <a:ext cx="9152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 email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 </a:t>
            </a:r>
            <a:r>
              <a:rPr lang="en-US" dirty="0">
                <a:solidFill>
                  <a:srgbClr val="AE006E"/>
                </a:solidFill>
                <a:hlinkClick r:id="rId2"/>
              </a:rPr>
              <a:t>OEBBquestions@modahealth.com</a:t>
            </a:r>
            <a:endParaRPr lang="en-US" dirty="0">
              <a:solidFill>
                <a:srgbClr val="AE006E"/>
              </a:solidFill>
            </a:endParaRPr>
          </a:p>
          <a:p>
            <a:endParaRPr lang="en-US" dirty="0">
              <a:solidFill>
                <a:srgbClr val="AE006E"/>
              </a:solidFill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can also message a Health Navigator instantly through your </a:t>
            </a:r>
            <a:r>
              <a:rPr lang="en-US" dirty="0">
                <a:hlinkClick r:id="rId3"/>
              </a:rPr>
              <a:t>Member Dashboard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D9C24-19E3-4D3E-A8FC-6B58E77ACE88}"/>
              </a:ext>
            </a:extLst>
          </p:cNvPr>
          <p:cNvSpPr txBox="1"/>
          <p:nvPr/>
        </p:nvSpPr>
        <p:spPr>
          <a:xfrm>
            <a:off x="1837784" y="3435289"/>
            <a:ext cx="178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Medical/Vision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866-923-0409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ED4A9-8422-4FEC-A3A5-5DDF2C67212E}"/>
              </a:ext>
            </a:extLst>
          </p:cNvPr>
          <p:cNvSpPr txBox="1"/>
          <p:nvPr/>
        </p:nvSpPr>
        <p:spPr>
          <a:xfrm>
            <a:off x="6302699" y="3429000"/>
            <a:ext cx="194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Dental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866-923-0410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463CC-5554-4B27-AB71-10C52BC1335E}"/>
              </a:ext>
            </a:extLst>
          </p:cNvPr>
          <p:cNvSpPr txBox="1"/>
          <p:nvPr/>
        </p:nvSpPr>
        <p:spPr>
          <a:xfrm>
            <a:off x="3889227" y="3435289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Pharmacy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866-923-0409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A1869F-4A44-4648-97CB-6E79D2ED96A9}"/>
              </a:ext>
            </a:extLst>
          </p:cNvPr>
          <p:cNvGrpSpPr/>
          <p:nvPr/>
        </p:nvGrpSpPr>
        <p:grpSpPr>
          <a:xfrm>
            <a:off x="1981200" y="2194280"/>
            <a:ext cx="1149055" cy="1149055"/>
            <a:chOff x="2784976" y="5366099"/>
            <a:chExt cx="887730" cy="887730"/>
          </a:xfrm>
        </p:grpSpPr>
        <p:sp>
          <p:nvSpPr>
            <p:cNvPr id="16" name="object 47">
              <a:extLst>
                <a:ext uri="{FF2B5EF4-FFF2-40B4-BE49-F238E27FC236}">
                  <a16:creationId xmlns:a16="http://schemas.microsoft.com/office/drawing/2014/main" id="{351056FE-DC1B-4CDA-A22B-291F0889747D}"/>
                </a:ext>
              </a:extLst>
            </p:cNvPr>
            <p:cNvSpPr/>
            <p:nvPr/>
          </p:nvSpPr>
          <p:spPr>
            <a:xfrm>
              <a:off x="2784976" y="5366099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FF184DA-14F0-4789-AC0E-1E522B556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821769" y="5413575"/>
              <a:ext cx="781050" cy="78105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E99FA4-64D4-4F01-8116-7A418046FA6B}"/>
              </a:ext>
            </a:extLst>
          </p:cNvPr>
          <p:cNvGrpSpPr/>
          <p:nvPr/>
        </p:nvGrpSpPr>
        <p:grpSpPr>
          <a:xfrm>
            <a:off x="6699547" y="2194280"/>
            <a:ext cx="1149055" cy="1149055"/>
            <a:chOff x="1737366" y="5429434"/>
            <a:chExt cx="887730" cy="887730"/>
          </a:xfrm>
        </p:grpSpPr>
        <p:sp>
          <p:nvSpPr>
            <p:cNvPr id="19" name="object 39">
              <a:extLst>
                <a:ext uri="{FF2B5EF4-FFF2-40B4-BE49-F238E27FC236}">
                  <a16:creationId xmlns:a16="http://schemas.microsoft.com/office/drawing/2014/main" id="{8C0B50B8-ED4F-4D76-8FDA-0F694CE2D0AA}"/>
                </a:ext>
              </a:extLst>
            </p:cNvPr>
            <p:cNvSpPr/>
            <p:nvPr/>
          </p:nvSpPr>
          <p:spPr>
            <a:xfrm>
              <a:off x="1737366" y="5429434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30" h="887729">
                  <a:moveTo>
                    <a:pt x="443560" y="0"/>
                  </a:moveTo>
                  <a:lnTo>
                    <a:pt x="395229" y="2602"/>
                  </a:lnTo>
                  <a:lnTo>
                    <a:pt x="348406" y="10230"/>
                  </a:lnTo>
                  <a:lnTo>
                    <a:pt x="303361" y="22613"/>
                  </a:lnTo>
                  <a:lnTo>
                    <a:pt x="260364" y="39479"/>
                  </a:lnTo>
                  <a:lnTo>
                    <a:pt x="219687" y="60559"/>
                  </a:lnTo>
                  <a:lnTo>
                    <a:pt x="181599" y="85582"/>
                  </a:lnTo>
                  <a:lnTo>
                    <a:pt x="146372" y="114277"/>
                  </a:lnTo>
                  <a:lnTo>
                    <a:pt x="114276" y="146374"/>
                  </a:lnTo>
                  <a:lnTo>
                    <a:pt x="85581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1" y="705543"/>
                  </a:lnTo>
                  <a:lnTo>
                    <a:pt x="114276" y="740771"/>
                  </a:lnTo>
                  <a:lnTo>
                    <a:pt x="146372" y="772868"/>
                  </a:lnTo>
                  <a:lnTo>
                    <a:pt x="181599" y="801563"/>
                  </a:lnTo>
                  <a:lnTo>
                    <a:pt x="219687" y="826586"/>
                  </a:lnTo>
                  <a:lnTo>
                    <a:pt x="260364" y="847666"/>
                  </a:lnTo>
                  <a:lnTo>
                    <a:pt x="303361" y="864532"/>
                  </a:lnTo>
                  <a:lnTo>
                    <a:pt x="348406" y="876915"/>
                  </a:lnTo>
                  <a:lnTo>
                    <a:pt x="395229" y="884543"/>
                  </a:lnTo>
                  <a:lnTo>
                    <a:pt x="443560" y="887145"/>
                  </a:lnTo>
                  <a:lnTo>
                    <a:pt x="491893" y="884543"/>
                  </a:lnTo>
                  <a:lnTo>
                    <a:pt x="538718" y="876915"/>
                  </a:lnTo>
                  <a:lnTo>
                    <a:pt x="583765" y="864532"/>
                  </a:lnTo>
                  <a:lnTo>
                    <a:pt x="626763" y="847666"/>
                  </a:lnTo>
                  <a:lnTo>
                    <a:pt x="667441" y="826586"/>
                  </a:lnTo>
                  <a:lnTo>
                    <a:pt x="705530" y="801563"/>
                  </a:lnTo>
                  <a:lnTo>
                    <a:pt x="740758" y="772868"/>
                  </a:lnTo>
                  <a:lnTo>
                    <a:pt x="772855" y="740771"/>
                  </a:lnTo>
                  <a:lnTo>
                    <a:pt x="801550" y="705543"/>
                  </a:lnTo>
                  <a:lnTo>
                    <a:pt x="826573" y="667454"/>
                  </a:lnTo>
                  <a:lnTo>
                    <a:pt x="847653" y="626776"/>
                  </a:lnTo>
                  <a:lnTo>
                    <a:pt x="864519" y="583777"/>
                  </a:lnTo>
                  <a:lnTo>
                    <a:pt x="876902" y="538731"/>
                  </a:lnTo>
                  <a:lnTo>
                    <a:pt x="884530" y="491905"/>
                  </a:lnTo>
                  <a:lnTo>
                    <a:pt x="887133" y="443572"/>
                  </a:lnTo>
                  <a:lnTo>
                    <a:pt x="884530" y="395239"/>
                  </a:lnTo>
                  <a:lnTo>
                    <a:pt x="876902" y="348414"/>
                  </a:lnTo>
                  <a:lnTo>
                    <a:pt x="864519" y="303367"/>
                  </a:lnTo>
                  <a:lnTo>
                    <a:pt x="847653" y="260369"/>
                  </a:lnTo>
                  <a:lnTo>
                    <a:pt x="826573" y="219691"/>
                  </a:lnTo>
                  <a:lnTo>
                    <a:pt x="801550" y="181602"/>
                  </a:lnTo>
                  <a:lnTo>
                    <a:pt x="772855" y="146374"/>
                  </a:lnTo>
                  <a:lnTo>
                    <a:pt x="740758" y="114277"/>
                  </a:lnTo>
                  <a:lnTo>
                    <a:pt x="705530" y="85582"/>
                  </a:lnTo>
                  <a:lnTo>
                    <a:pt x="667441" y="60559"/>
                  </a:lnTo>
                  <a:lnTo>
                    <a:pt x="626763" y="39479"/>
                  </a:lnTo>
                  <a:lnTo>
                    <a:pt x="583765" y="22613"/>
                  </a:lnTo>
                  <a:lnTo>
                    <a:pt x="538718" y="10230"/>
                  </a:lnTo>
                  <a:lnTo>
                    <a:pt x="491893" y="2602"/>
                  </a:lnTo>
                  <a:lnTo>
                    <a:pt x="443560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7CCCA39-774F-48FD-B54B-F5EDD585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05552" y="5488225"/>
              <a:ext cx="781050" cy="78105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4C04AA-0A49-4B1B-B689-A28BACAD44D5}"/>
              </a:ext>
            </a:extLst>
          </p:cNvPr>
          <p:cNvGrpSpPr/>
          <p:nvPr/>
        </p:nvGrpSpPr>
        <p:grpSpPr>
          <a:xfrm>
            <a:off x="4343400" y="2194280"/>
            <a:ext cx="1149055" cy="1149055"/>
            <a:chOff x="10479528" y="5366099"/>
            <a:chExt cx="887730" cy="887730"/>
          </a:xfrm>
        </p:grpSpPr>
        <p:sp>
          <p:nvSpPr>
            <p:cNvPr id="22" name="object 50">
              <a:extLst>
                <a:ext uri="{FF2B5EF4-FFF2-40B4-BE49-F238E27FC236}">
                  <a16:creationId xmlns:a16="http://schemas.microsoft.com/office/drawing/2014/main" id="{DE35CB72-399A-4624-AE59-C73C3DEFE5F3}"/>
                </a:ext>
              </a:extLst>
            </p:cNvPr>
            <p:cNvSpPr/>
            <p:nvPr/>
          </p:nvSpPr>
          <p:spPr>
            <a:xfrm>
              <a:off x="10479528" y="5366099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19D4FFE7-0DEE-4AFF-A5D3-9E2DF791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540746" y="5419439"/>
              <a:ext cx="781050" cy="781050"/>
            </a:xfrm>
            <a:prstGeom prst="rect">
              <a:avLst/>
            </a:prstGeom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4F1BE165-F6FA-415F-BF3E-FB889E5F0C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53712"/>
            <a:ext cx="1371600" cy="52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3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D0AA-FC11-446A-BAD5-C16A49C54C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43200" y="2057400"/>
            <a:ext cx="6171316" cy="15517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0000" dirty="0">
                <a:solidFill>
                  <a:schemeClr val="bg2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5553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2289BE-4F57-4BB2-A02B-7230270B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High-deductible health plans (HDHPs)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B2FA0B-4780-4A87-92F6-1B491F067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Moda Health offers two HDHPs: Medical Plans 6 and 7</a:t>
            </a:r>
          </a:p>
          <a:p>
            <a:r>
              <a:rPr lang="en-US" sz="2200" dirty="0"/>
              <a:t>Both are available in either coordinated or non-coordinated care</a:t>
            </a:r>
          </a:p>
          <a:p>
            <a:pPr lvl="1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Both plans use the Connexus Network</a:t>
            </a:r>
          </a:p>
          <a:p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9E450-BC85-4E1A-BF04-D7666B76BC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812800" cy="365125"/>
          </a:xfrm>
        </p:spPr>
        <p:txBody>
          <a:bodyPr/>
          <a:lstStyle/>
          <a:p>
            <a:fld id="{65604180-89A3-4842-922A-40F901D63DE7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50956A-3084-44CC-8CD4-9FBD525A1277}"/>
              </a:ext>
            </a:extLst>
          </p:cNvPr>
          <p:cNvGrpSpPr/>
          <p:nvPr/>
        </p:nvGrpSpPr>
        <p:grpSpPr>
          <a:xfrm>
            <a:off x="1443265" y="3618787"/>
            <a:ext cx="1143000" cy="1143000"/>
            <a:chOff x="4985754" y="4264917"/>
            <a:chExt cx="887730" cy="887730"/>
          </a:xfrm>
        </p:grpSpPr>
        <p:sp>
          <p:nvSpPr>
            <p:cNvPr id="9" name="object 96">
              <a:extLst>
                <a:ext uri="{FF2B5EF4-FFF2-40B4-BE49-F238E27FC236}">
                  <a16:creationId xmlns:a16="http://schemas.microsoft.com/office/drawing/2014/main" id="{B3531E51-4B14-499E-8EAE-97CB9C45A080}"/>
                </a:ext>
              </a:extLst>
            </p:cNvPr>
            <p:cNvSpPr/>
            <p:nvPr/>
          </p:nvSpPr>
          <p:spPr>
            <a:xfrm>
              <a:off x="4985754" y="4264917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A98F7ED-F838-4499-91A2-2E149B87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36707" y="4280803"/>
              <a:ext cx="781050" cy="78105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DE7041A-5C97-41E5-A887-B7F01508B9F5}"/>
              </a:ext>
            </a:extLst>
          </p:cNvPr>
          <p:cNvSpPr/>
          <p:nvPr/>
        </p:nvSpPr>
        <p:spPr>
          <a:xfrm>
            <a:off x="2847666" y="3655171"/>
            <a:ext cx="7835463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2"/>
                </a:solidFill>
              </a:rPr>
              <a:t>HDHPs are designed to be paired with a health savings account (HSA), but you are not required to enroll in an HSA to be in plans 6 or 7</a:t>
            </a:r>
          </a:p>
        </p:txBody>
      </p:sp>
    </p:spTree>
    <p:extLst>
      <p:ext uri="{BB962C8B-B14F-4D97-AF65-F5344CB8AC3E}">
        <p14:creationId xmlns:p14="http://schemas.microsoft.com/office/powerpoint/2010/main" val="4181134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9D1AA9-6F0E-4769-A4C0-730AAF22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of Medical Plans 6 and 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0F4B0D-AA94-46AB-807C-F9939F596245}"/>
              </a:ext>
            </a:extLst>
          </p:cNvPr>
          <p:cNvSpPr/>
          <p:nvPr/>
        </p:nvSpPr>
        <p:spPr>
          <a:xfrm>
            <a:off x="1408096" y="5410200"/>
            <a:ext cx="12121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2">
                    <a:lumMod val="25000"/>
                  </a:schemeClr>
                </a:solidFill>
              </a:rPr>
              <a:t>*Deductible waived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346DE32-AA39-4967-84AA-34912AFB7C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21697"/>
              </p:ext>
            </p:extLst>
          </p:nvPr>
        </p:nvGraphicFramePr>
        <p:xfrm>
          <a:off x="1446578" y="1600199"/>
          <a:ext cx="9983421" cy="4056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209">
                  <a:extLst>
                    <a:ext uri="{9D8B030D-6E8A-4147-A177-3AD203B41FA5}">
                      <a16:colId xmlns:a16="http://schemas.microsoft.com/office/drawing/2014/main" val="2612449332"/>
                    </a:ext>
                  </a:extLst>
                </a:gridCol>
                <a:gridCol w="1821053">
                  <a:extLst>
                    <a:ext uri="{9D8B030D-6E8A-4147-A177-3AD203B41FA5}">
                      <a16:colId xmlns:a16="http://schemas.microsoft.com/office/drawing/2014/main" val="403296339"/>
                    </a:ext>
                  </a:extLst>
                </a:gridCol>
                <a:gridCol w="1821053">
                  <a:extLst>
                    <a:ext uri="{9D8B030D-6E8A-4147-A177-3AD203B41FA5}">
                      <a16:colId xmlns:a16="http://schemas.microsoft.com/office/drawing/2014/main" val="948495768"/>
                    </a:ext>
                  </a:extLst>
                </a:gridCol>
                <a:gridCol w="1821053">
                  <a:extLst>
                    <a:ext uri="{9D8B030D-6E8A-4147-A177-3AD203B41FA5}">
                      <a16:colId xmlns:a16="http://schemas.microsoft.com/office/drawing/2014/main" val="683610332"/>
                    </a:ext>
                  </a:extLst>
                </a:gridCol>
                <a:gridCol w="1821053">
                  <a:extLst>
                    <a:ext uri="{9D8B030D-6E8A-4147-A177-3AD203B41FA5}">
                      <a16:colId xmlns:a16="http://schemas.microsoft.com/office/drawing/2014/main" val="53494423"/>
                    </a:ext>
                  </a:extLst>
                </a:gridCol>
              </a:tblGrid>
              <a:tr h="821513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Medical Plan 6 Coordinated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(choose a PCP 360)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Medical Plan 6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Non-coordinated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Medical Plan 7</a:t>
                      </a:r>
                    </a:p>
                    <a:p>
                      <a:pPr algn="ctr"/>
                      <a:r>
                        <a:rPr lang="en-US" sz="1400" dirty="0"/>
                        <a:t>Coordinated</a:t>
                      </a:r>
                    </a:p>
                    <a:p>
                      <a:pPr algn="ctr"/>
                      <a:r>
                        <a:rPr lang="en-US" sz="1400" dirty="0"/>
                        <a:t>(choose a PCP 360)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Medical Plan 7</a:t>
                      </a:r>
                    </a:p>
                    <a:p>
                      <a:pPr algn="ctr"/>
                      <a:r>
                        <a:rPr lang="en-US" sz="1400" dirty="0"/>
                        <a:t>Non-coordinated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1361078"/>
                  </a:ext>
                </a:extLst>
              </a:tr>
              <a:tr h="416462">
                <a:tc>
                  <a:txBody>
                    <a:bodyPr/>
                    <a:lstStyle/>
                    <a:p>
                      <a:r>
                        <a:rPr lang="en-US" sz="1400" b="1" dirty="0"/>
                        <a:t>Subscriber-only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$1,600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$1,700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$2,100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435667"/>
                  </a:ext>
                </a:extLst>
              </a:tr>
              <a:tr h="342297">
                <a:tc>
                  <a:txBody>
                    <a:bodyPr/>
                    <a:lstStyle/>
                    <a:p>
                      <a:r>
                        <a:rPr lang="en-US" sz="1400" b="1" dirty="0"/>
                        <a:t>Family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$3,400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$4,200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6610427"/>
                  </a:ext>
                </a:extLst>
              </a:tr>
              <a:tr h="821513">
                <a:tc>
                  <a:txBody>
                    <a:bodyPr/>
                    <a:lstStyle/>
                    <a:p>
                      <a:r>
                        <a:rPr lang="en-US" sz="1400" b="1" dirty="0"/>
                        <a:t>Out-of-pocket max </a:t>
                      </a:r>
                      <a:br>
                        <a:rPr lang="en-US" sz="1400" b="1" dirty="0"/>
                      </a:br>
                      <a:r>
                        <a:rPr lang="en-US" sz="1400" b="1" dirty="0"/>
                        <a:t>per person (subscriber-only and family plans)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$6,400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$6,750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$6,500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$6,750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5531066"/>
                  </a:ext>
                </a:extLst>
              </a:tr>
              <a:tr h="416462">
                <a:tc>
                  <a:txBody>
                    <a:bodyPr/>
                    <a:lstStyle/>
                    <a:p>
                      <a:r>
                        <a:rPr lang="en-US" sz="1400" b="1" dirty="0"/>
                        <a:t>Out-of-pocket max per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$13,500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$13,500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$13,500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$13,500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895838"/>
                  </a:ext>
                </a:extLst>
              </a:tr>
              <a:tr h="416462">
                <a:tc>
                  <a:txBody>
                    <a:bodyPr/>
                    <a:lstStyle/>
                    <a:p>
                      <a:r>
                        <a:rPr lang="en-US" sz="1400" b="1" dirty="0"/>
                        <a:t>Pharmacy value tier*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575529"/>
                  </a:ext>
                </a:extLst>
              </a:tr>
              <a:tr h="821513">
                <a:tc>
                  <a:txBody>
                    <a:bodyPr/>
                    <a:lstStyle/>
                    <a:p>
                      <a:r>
                        <a:rPr lang="en-US" sz="1400" b="1" dirty="0"/>
                        <a:t>Major medical prescription coverage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20%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(subject to deductible)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25% </a:t>
                      </a:r>
                    </a:p>
                    <a:p>
                      <a:pPr algn="ctr"/>
                      <a:r>
                        <a:rPr lang="en-US" sz="1400" dirty="0"/>
                        <a:t>(subject to deductible)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20%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(subject to deductible)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25% </a:t>
                      </a:r>
                    </a:p>
                    <a:p>
                      <a:pPr algn="ctr"/>
                      <a:r>
                        <a:rPr lang="en-US" sz="1400" dirty="0"/>
                        <a:t>(subject to deductible)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9653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9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3E507-B9D3-4EC5-B3FD-210DCA31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choose a </a:t>
            </a:r>
            <a:r>
              <a:rPr lang="en-US" dirty="0" err="1"/>
              <a:t>Moda</a:t>
            </a:r>
            <a:r>
              <a:rPr lang="en-US" dirty="0"/>
              <a:t> Health PCP 360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1E74FE-B795-4D10-A92B-F3B86444E1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15435" y="4606022"/>
            <a:ext cx="9300935" cy="1286137"/>
          </a:xfrm>
        </p:spPr>
        <p:txBody>
          <a:bodyPr>
            <a:normAutofit fontScale="92500"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Each enrolled member can choose their own PCP 360</a:t>
            </a: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subscriber of the plan may also choose a PCP 360 for all covered members, including their spouse or domestic partner and dependents, even if they are over the age 18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05B1F0-EE43-4E56-8BFC-29962A0371BA}"/>
              </a:ext>
            </a:extLst>
          </p:cNvPr>
          <p:cNvSpPr/>
          <p:nvPr/>
        </p:nvSpPr>
        <p:spPr>
          <a:xfrm>
            <a:off x="2782243" y="2948175"/>
            <a:ext cx="35033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Call a Moda 360 Health Navigator at 866-923-0409. You can also message one instantly through your Member Dashboard or email them at </a:t>
            </a:r>
            <a:r>
              <a:rPr lang="en-US" sz="1600" dirty="0">
                <a:solidFill>
                  <a:schemeClr val="accent2"/>
                </a:solidFill>
              </a:rPr>
              <a:t>oebbquestions@modahealth.com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594C4-A511-470A-8F72-FC9BA4E90520}"/>
              </a:ext>
            </a:extLst>
          </p:cNvPr>
          <p:cNvSpPr/>
          <p:nvPr/>
        </p:nvSpPr>
        <p:spPr>
          <a:xfrm>
            <a:off x="6817636" y="2948175"/>
            <a:ext cx="240155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Log in to your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Member Dashboard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8DD39B-F345-4CAB-AF12-06DA604A659D}"/>
              </a:ext>
            </a:extLst>
          </p:cNvPr>
          <p:cNvGrpSpPr/>
          <p:nvPr/>
        </p:nvGrpSpPr>
        <p:grpSpPr>
          <a:xfrm>
            <a:off x="3810000" y="1614345"/>
            <a:ext cx="1254223" cy="1254223"/>
            <a:chOff x="8281082" y="3163735"/>
            <a:chExt cx="887730" cy="887730"/>
          </a:xfrm>
        </p:grpSpPr>
        <p:sp>
          <p:nvSpPr>
            <p:cNvPr id="11" name="object 24">
              <a:extLst>
                <a:ext uri="{FF2B5EF4-FFF2-40B4-BE49-F238E27FC236}">
                  <a16:creationId xmlns:a16="http://schemas.microsoft.com/office/drawing/2014/main" id="{712DB768-7684-4E18-A349-2AC7C31501B5}"/>
                </a:ext>
              </a:extLst>
            </p:cNvPr>
            <p:cNvSpPr/>
            <p:nvPr/>
          </p:nvSpPr>
          <p:spPr>
            <a:xfrm>
              <a:off x="8281082" y="3163735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434879-FE48-4A65-93D0-2F61B05B7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41198" y="3223635"/>
              <a:ext cx="781050" cy="78105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E681AB-42BC-45B8-9A6C-46390E021524}"/>
              </a:ext>
            </a:extLst>
          </p:cNvPr>
          <p:cNvGrpSpPr/>
          <p:nvPr/>
        </p:nvGrpSpPr>
        <p:grpSpPr>
          <a:xfrm>
            <a:off x="7391302" y="1614345"/>
            <a:ext cx="1254224" cy="1254224"/>
            <a:chOff x="11584254" y="4264917"/>
            <a:chExt cx="887730" cy="887730"/>
          </a:xfrm>
        </p:grpSpPr>
        <p:sp>
          <p:nvSpPr>
            <p:cNvPr id="14" name="object 111">
              <a:extLst>
                <a:ext uri="{FF2B5EF4-FFF2-40B4-BE49-F238E27FC236}">
                  <a16:creationId xmlns:a16="http://schemas.microsoft.com/office/drawing/2014/main" id="{F6B35A3B-B646-4D1D-B53D-FBFAAF1D9D06}"/>
                </a:ext>
              </a:extLst>
            </p:cNvPr>
            <p:cNvSpPr/>
            <p:nvPr/>
          </p:nvSpPr>
          <p:spPr>
            <a:xfrm>
              <a:off x="11584254" y="4264917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0FBF5A6-D0EB-49CC-B3E2-0452F3186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40259" y="4323694"/>
              <a:ext cx="781050" cy="781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4483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2F0B061-22E6-4368-B3E0-C7CD1DA8A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Medical Plans 6 and 7 (cont.)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D93742-CCE5-4B07-BC76-6FF5F381E1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0443" y="1524000"/>
            <a:ext cx="7133958" cy="4508500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Preventive services covered in full; all other services are subject to deductible and coinsurance (example below)</a:t>
            </a:r>
          </a:p>
          <a:p>
            <a:pPr lvl="0"/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Deductible and coinsurance apply to out-of-pocket maximum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05359-F4AA-4787-BBF1-B16DE2AC1B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812800" cy="365125"/>
          </a:xfrm>
        </p:spPr>
        <p:txBody>
          <a:bodyPr/>
          <a:lstStyle/>
          <a:p>
            <a:fld id="{65604180-89A3-4842-922A-40F901D63DE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88C01-3B8E-4C32-B001-38D3D1C00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021" y="2955635"/>
            <a:ext cx="7133958" cy="333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D63485-AAE3-43F8-A4FE-75F8B1D3A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Benefits of a health savings account (HSA)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7B91FE-035E-4A35-BF8A-EFB498DC52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0" y="1600201"/>
            <a:ext cx="4648200" cy="3048000"/>
          </a:xfrm>
        </p:spPr>
        <p:txBody>
          <a:bodyPr numCol="1"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Use HSA tax-free dollars to pay for: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Deductibles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Coinsurance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Qualified medical expenses not covered by your plan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Qualified dental expenses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Qualified vision expenses</a:t>
            </a:r>
          </a:p>
          <a:p>
            <a:pPr lvl="2"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You are responsible for 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keeping receipts for expenses paid using your HSA funds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C5F9B-3E5F-47CD-84F2-B9DFD75D8C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812800" cy="365125"/>
          </a:xfrm>
        </p:spPr>
        <p:txBody>
          <a:bodyPr/>
          <a:lstStyle/>
          <a:p>
            <a:fld id="{65604180-89A3-4842-922A-40F901D63DE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19B9D2-BDA0-400E-A95D-E391811C4349}"/>
              </a:ext>
            </a:extLst>
          </p:cNvPr>
          <p:cNvSpPr/>
          <p:nvPr/>
        </p:nvSpPr>
        <p:spPr>
          <a:xfrm>
            <a:off x="7162800" y="3124201"/>
            <a:ext cx="2362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The money in your HSA account is </a:t>
            </a:r>
            <a:r>
              <a:rPr lang="en-US" sz="2000" b="1" i="1" dirty="0">
                <a:solidFill>
                  <a:schemeClr val="accent2"/>
                </a:solidFill>
              </a:rPr>
              <a:t>yours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and it carries forward each year!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62B7D0-1899-431A-BD8A-EA830604469A}"/>
              </a:ext>
            </a:extLst>
          </p:cNvPr>
          <p:cNvGrpSpPr/>
          <p:nvPr/>
        </p:nvGrpSpPr>
        <p:grpSpPr>
          <a:xfrm>
            <a:off x="7543800" y="1694244"/>
            <a:ext cx="1219200" cy="1219200"/>
            <a:chOff x="4985754" y="4264917"/>
            <a:chExt cx="887730" cy="887730"/>
          </a:xfrm>
        </p:grpSpPr>
        <p:sp>
          <p:nvSpPr>
            <p:cNvPr id="11" name="object 96">
              <a:extLst>
                <a:ext uri="{FF2B5EF4-FFF2-40B4-BE49-F238E27FC236}">
                  <a16:creationId xmlns:a16="http://schemas.microsoft.com/office/drawing/2014/main" id="{60BF1C99-98E4-45EE-A9D5-E8723B39B941}"/>
                </a:ext>
              </a:extLst>
            </p:cNvPr>
            <p:cNvSpPr/>
            <p:nvPr/>
          </p:nvSpPr>
          <p:spPr>
            <a:xfrm>
              <a:off x="4985754" y="4264917"/>
              <a:ext cx="887730" cy="887730"/>
            </a:xfrm>
            <a:custGeom>
              <a:avLst/>
              <a:gdLst/>
              <a:ahLst/>
              <a:cxnLst/>
              <a:rect l="l" t="t" r="r" b="b"/>
              <a:pathLst>
                <a:path w="887729" h="887729">
                  <a:moveTo>
                    <a:pt x="443572" y="0"/>
                  </a:moveTo>
                  <a:lnTo>
                    <a:pt x="395239" y="2602"/>
                  </a:lnTo>
                  <a:lnTo>
                    <a:pt x="348414" y="10230"/>
                  </a:lnTo>
                  <a:lnTo>
                    <a:pt x="303367" y="22613"/>
                  </a:lnTo>
                  <a:lnTo>
                    <a:pt x="260369" y="39479"/>
                  </a:lnTo>
                  <a:lnTo>
                    <a:pt x="219691" y="60559"/>
                  </a:lnTo>
                  <a:lnTo>
                    <a:pt x="181602" y="85582"/>
                  </a:lnTo>
                  <a:lnTo>
                    <a:pt x="146374" y="114277"/>
                  </a:lnTo>
                  <a:lnTo>
                    <a:pt x="114277" y="146374"/>
                  </a:lnTo>
                  <a:lnTo>
                    <a:pt x="85582" y="181602"/>
                  </a:lnTo>
                  <a:lnTo>
                    <a:pt x="60559" y="219691"/>
                  </a:lnTo>
                  <a:lnTo>
                    <a:pt x="39479" y="260369"/>
                  </a:lnTo>
                  <a:lnTo>
                    <a:pt x="22613" y="303367"/>
                  </a:lnTo>
                  <a:lnTo>
                    <a:pt x="10230" y="348414"/>
                  </a:lnTo>
                  <a:lnTo>
                    <a:pt x="2602" y="395239"/>
                  </a:lnTo>
                  <a:lnTo>
                    <a:pt x="0" y="443572"/>
                  </a:lnTo>
                  <a:lnTo>
                    <a:pt x="2602" y="491905"/>
                  </a:lnTo>
                  <a:lnTo>
                    <a:pt x="10230" y="538731"/>
                  </a:lnTo>
                  <a:lnTo>
                    <a:pt x="22613" y="583777"/>
                  </a:lnTo>
                  <a:lnTo>
                    <a:pt x="39479" y="626776"/>
                  </a:lnTo>
                  <a:lnTo>
                    <a:pt x="60559" y="667454"/>
                  </a:lnTo>
                  <a:lnTo>
                    <a:pt x="85582" y="705543"/>
                  </a:lnTo>
                  <a:lnTo>
                    <a:pt x="114277" y="740771"/>
                  </a:lnTo>
                  <a:lnTo>
                    <a:pt x="146374" y="772868"/>
                  </a:lnTo>
                  <a:lnTo>
                    <a:pt x="181602" y="801563"/>
                  </a:lnTo>
                  <a:lnTo>
                    <a:pt x="219691" y="826586"/>
                  </a:lnTo>
                  <a:lnTo>
                    <a:pt x="260369" y="847666"/>
                  </a:lnTo>
                  <a:lnTo>
                    <a:pt x="303367" y="864532"/>
                  </a:lnTo>
                  <a:lnTo>
                    <a:pt x="348414" y="876915"/>
                  </a:lnTo>
                  <a:lnTo>
                    <a:pt x="395239" y="884543"/>
                  </a:lnTo>
                  <a:lnTo>
                    <a:pt x="443572" y="887145"/>
                  </a:lnTo>
                  <a:lnTo>
                    <a:pt x="491905" y="884543"/>
                  </a:lnTo>
                  <a:lnTo>
                    <a:pt x="538731" y="876915"/>
                  </a:lnTo>
                  <a:lnTo>
                    <a:pt x="583777" y="864532"/>
                  </a:lnTo>
                  <a:lnTo>
                    <a:pt x="626776" y="847666"/>
                  </a:lnTo>
                  <a:lnTo>
                    <a:pt x="667454" y="826586"/>
                  </a:lnTo>
                  <a:lnTo>
                    <a:pt x="705543" y="801563"/>
                  </a:lnTo>
                  <a:lnTo>
                    <a:pt x="740771" y="772868"/>
                  </a:lnTo>
                  <a:lnTo>
                    <a:pt x="772868" y="740771"/>
                  </a:lnTo>
                  <a:lnTo>
                    <a:pt x="801563" y="705543"/>
                  </a:lnTo>
                  <a:lnTo>
                    <a:pt x="826586" y="667454"/>
                  </a:lnTo>
                  <a:lnTo>
                    <a:pt x="847666" y="626776"/>
                  </a:lnTo>
                  <a:lnTo>
                    <a:pt x="864532" y="583777"/>
                  </a:lnTo>
                  <a:lnTo>
                    <a:pt x="876915" y="538731"/>
                  </a:lnTo>
                  <a:lnTo>
                    <a:pt x="884543" y="491905"/>
                  </a:lnTo>
                  <a:lnTo>
                    <a:pt x="887145" y="443572"/>
                  </a:lnTo>
                  <a:lnTo>
                    <a:pt x="884543" y="395239"/>
                  </a:lnTo>
                  <a:lnTo>
                    <a:pt x="876915" y="348414"/>
                  </a:lnTo>
                  <a:lnTo>
                    <a:pt x="864532" y="303367"/>
                  </a:lnTo>
                  <a:lnTo>
                    <a:pt x="847666" y="260369"/>
                  </a:lnTo>
                  <a:lnTo>
                    <a:pt x="826586" y="219691"/>
                  </a:lnTo>
                  <a:lnTo>
                    <a:pt x="801563" y="181602"/>
                  </a:lnTo>
                  <a:lnTo>
                    <a:pt x="772868" y="146374"/>
                  </a:lnTo>
                  <a:lnTo>
                    <a:pt x="740771" y="114277"/>
                  </a:lnTo>
                  <a:lnTo>
                    <a:pt x="705543" y="85582"/>
                  </a:lnTo>
                  <a:lnTo>
                    <a:pt x="667454" y="60559"/>
                  </a:lnTo>
                  <a:lnTo>
                    <a:pt x="626776" y="39479"/>
                  </a:lnTo>
                  <a:lnTo>
                    <a:pt x="583777" y="22613"/>
                  </a:lnTo>
                  <a:lnTo>
                    <a:pt x="538731" y="10230"/>
                  </a:lnTo>
                  <a:lnTo>
                    <a:pt x="491905" y="2602"/>
                  </a:lnTo>
                  <a:lnTo>
                    <a:pt x="443572" y="0"/>
                  </a:lnTo>
                  <a:close/>
                </a:path>
              </a:pathLst>
            </a:custGeom>
            <a:solidFill>
              <a:srgbClr val="00A0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0524147-C352-43F0-8CB2-E270E8D2F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36707" y="4280803"/>
              <a:ext cx="781050" cy="781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885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605DBF-CC54-402B-BA71-5115D1123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You are covered by a compatible High Deductible Health Plan (HDHP), such as Medical Plans 6 and 7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You are </a:t>
            </a:r>
            <a:r>
              <a:rPr lang="en-US" sz="1800" b="1" u="sng" dirty="0">
                <a:solidFill>
                  <a:schemeClr val="bg2">
                    <a:lumMod val="25000"/>
                  </a:schemeClr>
                </a:solidFill>
              </a:rPr>
              <a:t>not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enrolled in Medicare or Tricare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You have </a:t>
            </a:r>
            <a:r>
              <a:rPr lang="en-US" sz="1800" b="1" u="sng" dirty="0">
                <a:solidFill>
                  <a:schemeClr val="bg2">
                    <a:lumMod val="25000"/>
                  </a:schemeClr>
                </a:solidFill>
              </a:rPr>
              <a:t>not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received medical benefits through the Department of Veterans Affairs during the preceding three months 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You are </a:t>
            </a:r>
            <a:r>
              <a:rPr lang="en-US" sz="1800" b="1" u="sng" dirty="0">
                <a:solidFill>
                  <a:schemeClr val="bg2">
                    <a:lumMod val="25000"/>
                  </a:schemeClr>
                </a:solidFill>
              </a:rPr>
              <a:t>not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 claimed as a dependent on another person's tax return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11AF4E-5449-46C3-8DA2-7D21E9C7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Eligibility for </a:t>
            </a:r>
            <a:br>
              <a:rPr lang="en-US" dirty="0"/>
            </a:br>
            <a:r>
              <a:rPr lang="en-US" dirty="0"/>
              <a:t>an HSA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F1A83-0063-4BD5-87ED-B4175FBEA8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812800" cy="365125"/>
          </a:xfrm>
        </p:spPr>
        <p:txBody>
          <a:bodyPr/>
          <a:lstStyle/>
          <a:p>
            <a:fld id="{65604180-89A3-4842-922A-40F901D63DE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E78AF-9DDF-492F-9860-59DFCB2D1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9" r="14244"/>
          <a:stretch/>
        </p:blipFill>
        <p:spPr>
          <a:xfrm>
            <a:off x="762000" y="0"/>
            <a:ext cx="66294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FD31F-E75D-4002-BC54-A2A6B18BC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4"/>
            <a:ext cx="1110469" cy="5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FC2563-7C73-496A-9FB1-6B9F581369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14815"/>
          <a:stretch/>
        </p:blipFill>
        <p:spPr>
          <a:xfrm flipH="1">
            <a:off x="5562600" y="0"/>
            <a:ext cx="66294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1582870-9CED-4BF9-92A2-887C2EC7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520" y="1219200"/>
            <a:ext cx="3452980" cy="592667"/>
          </a:xfrm>
        </p:spPr>
        <p:txBody>
          <a:bodyPr>
            <a:normAutofit fontScale="90000"/>
          </a:bodyPr>
          <a:lstStyle/>
          <a:p>
            <a:r>
              <a:rPr lang="en-US" dirty="0"/>
              <a:t>Health savings account resources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F44503-4B83-46EC-AC5A-3342D93EBC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2209800"/>
            <a:ext cx="3452980" cy="451008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Moda Health administers the HDHP plan, </a:t>
            </a:r>
            <a:r>
              <a:rPr lang="en-US" sz="1800" b="1" u="sng" dirty="0">
                <a:solidFill>
                  <a:schemeClr val="bg2">
                    <a:lumMod val="25000"/>
                  </a:schemeClr>
                </a:solidFill>
              </a:rPr>
              <a:t>not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the HSA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Contact your employer to find out if they partner 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with an HSA vendor</a:t>
            </a:r>
          </a:p>
          <a:p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You may also contact your preferred financial institution </a:t>
            </a:r>
            <a:br>
              <a:rPr lang="en-US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25000"/>
                  </a:schemeClr>
                </a:solidFill>
              </a:rPr>
              <a:t>to set up an HSA</a:t>
            </a:r>
          </a:p>
          <a:p>
            <a:endParaRPr lang="en-US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16EDC-2BC6-4B07-A5F5-CA66C5442A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92875"/>
            <a:ext cx="812800" cy="365125"/>
          </a:xfrm>
        </p:spPr>
        <p:txBody>
          <a:bodyPr/>
          <a:lstStyle/>
          <a:p>
            <a:fld id="{65604180-89A3-4842-922A-40F901D63DE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A4C6FD-7648-44A5-9FD7-8C17F3895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4501" y="5933694"/>
            <a:ext cx="1110469" cy="5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49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6495365-7672-42A1-984A-EE5E20E75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4800" y="1266485"/>
            <a:ext cx="3581400" cy="5591515"/>
          </a:xfrm>
        </p:spPr>
        <p:txBody>
          <a:bodyPr>
            <a:noAutofit/>
          </a:bodyPr>
          <a:lstStyle/>
          <a:p>
            <a:r>
              <a:rPr lang="en-US" sz="1600" dirty="0"/>
              <a:t>Moda Health will change its pharmacy benefit manager to Navitus Health Solutions on </a:t>
            </a:r>
            <a:r>
              <a:rPr lang="en-US" sz="1600" b="1" dirty="0"/>
              <a:t>October 1, 2021</a:t>
            </a:r>
          </a:p>
          <a:p>
            <a:r>
              <a:rPr lang="en-US" sz="1600" dirty="0"/>
              <a:t>All Moda Health Medical members will receive a new ID card with new information to share with their pharmacies</a:t>
            </a:r>
          </a:p>
          <a:p>
            <a:r>
              <a:rPr lang="en-US" sz="1600" dirty="0"/>
              <a:t>If you have not yet received your new ID card – the following information will need to be updated at your Pharmacy: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Bin: 610602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PCN: NVT</a:t>
            </a:r>
          </a:p>
          <a:p>
            <a:pPr marL="742950" lvl="2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Rx Group: OEBB</a:t>
            </a:r>
          </a:p>
          <a:p>
            <a:pPr marL="228600" lvl="2">
              <a:spcBef>
                <a:spcPts val="1800"/>
              </a:spcBef>
              <a:buFont typeface="Calibri" panose="020F050202020403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 can download a digital copy of your ID card from your Member Dashboard at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modahealth.com/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memberdashboard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2">
              <a:spcBef>
                <a:spcPts val="1800"/>
              </a:spcBef>
              <a:buFont typeface="Calibri" panose="020F050202020403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2599F10-6FBE-4FD1-8895-83FB39CEE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3413" y="550333"/>
            <a:ext cx="3581400" cy="592667"/>
          </a:xfrm>
        </p:spPr>
        <p:txBody>
          <a:bodyPr>
            <a:normAutofit fontScale="90000"/>
          </a:bodyPr>
          <a:lstStyle/>
          <a:p>
            <a:r>
              <a:rPr lang="en-US" dirty="0"/>
              <a:t>Pharmacy changes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9C866B-E866-4915-8539-8A9C99291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957" b="2174"/>
          <a:stretch/>
        </p:blipFill>
        <p:spPr>
          <a:xfrm>
            <a:off x="762000" y="0"/>
            <a:ext cx="662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0378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page">
  <a:themeElements>
    <a:clrScheme name="Moda 2016">
      <a:dk1>
        <a:srgbClr val="000000"/>
      </a:dk1>
      <a:lt1>
        <a:srgbClr val="FFFFFF"/>
      </a:lt1>
      <a:dk2>
        <a:srgbClr val="B0006D"/>
      </a:dk2>
      <a:lt2>
        <a:srgbClr val="F2F2F2"/>
      </a:lt2>
      <a:accent1>
        <a:srgbClr val="B0006D"/>
      </a:accent1>
      <a:accent2>
        <a:srgbClr val="3AA9B8"/>
      </a:accent2>
      <a:accent3>
        <a:srgbClr val="ABDCD5"/>
      </a:accent3>
      <a:accent4>
        <a:srgbClr val="FFF381"/>
      </a:accent4>
      <a:accent5>
        <a:srgbClr val="FABEA7"/>
      </a:accent5>
      <a:accent6>
        <a:srgbClr val="D9D9D9"/>
      </a:accent6>
      <a:hlink>
        <a:srgbClr val="B0006D"/>
      </a:hlink>
      <a:folHlink>
        <a:srgbClr val="850D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a360_FINAL.potx" id="{6F8B82EC-3D9E-4703-A5CC-7AA856D7F12B}" vid="{42A375D6-5386-45F4-9D98-B28DF0D60A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iginal_x002d_FileName xmlns="dfd9c8b3-2c0c-4e76-b926-66a169fa1d19" xsi:nil="true"/>
    <Complete xmlns="dfd9c8b3-2c0c-4e76-b926-66a169fa1d19">false</Complete>
    <NewFileName xmlns="dfd9c8b3-2c0c-4e76-b926-66a169fa1d1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C4D5AC2F6B7944B372E6880ECAB4EB" ma:contentTypeVersion="4" ma:contentTypeDescription="Create a new document." ma:contentTypeScope="" ma:versionID="ccd9d239b33f66aeab753aa44aff78c3">
  <xsd:schema xmlns:xsd="http://www.w3.org/2001/XMLSchema" xmlns:xs="http://www.w3.org/2001/XMLSchema" xmlns:p="http://schemas.microsoft.com/office/2006/metadata/properties" xmlns:ns2="479750a1-5eb5-4987-b0a3-846dedb6b803" xmlns:ns3="dfd9c8b3-2c0c-4e76-b926-66a169fa1d19" targetNamespace="http://schemas.microsoft.com/office/2006/metadata/properties" ma:root="true" ma:fieldsID="84f38e8f2de70a7ad107be964f1f81bd" ns2:_="" ns3:_="">
    <xsd:import namespace="479750a1-5eb5-4987-b0a3-846dedb6b803"/>
    <xsd:import namespace="dfd9c8b3-2c0c-4e76-b926-66a169fa1d19"/>
    <xsd:element name="properties">
      <xsd:complexType>
        <xsd:sequence>
          <xsd:element name="documentManagement">
            <xsd:complexType>
              <xsd:all>
                <xsd:element ref="ns2:_x0036_80e0bf7-f03c-4a1c-914c-3f570e30bef0" minOccurs="0"/>
                <xsd:element ref="ns3:Original_x002d_FileName" minOccurs="0"/>
                <xsd:element ref="ns3:NewFileName" minOccurs="0"/>
                <xsd:element ref="ns3:Comple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750a1-5eb5-4987-b0a3-846dedb6b803" elementFormDefault="qualified">
    <xsd:import namespace="http://schemas.microsoft.com/office/2006/documentManagement/types"/>
    <xsd:import namespace="http://schemas.microsoft.com/office/infopath/2007/PartnerControls"/>
    <xsd:element name="_x0036_80e0bf7-f03c-4a1c-914c-3f570e30bef0" ma:index="8" nillable="true" ma:displayName="Event" ma:internalName="_x0036_80e0bf7_x002d_f03c_x002d_4a1c_x002d_914c_x002d_3f570e30bef0" ma:readOnly="tru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d9c8b3-2c0c-4e76-b926-66a169fa1d19" elementFormDefault="qualified">
    <xsd:import namespace="http://schemas.microsoft.com/office/2006/documentManagement/types"/>
    <xsd:import namespace="http://schemas.microsoft.com/office/infopath/2007/PartnerControls"/>
    <xsd:element name="Original_x002d_FileName" ma:index="9" nillable="true" ma:displayName="Original-FileName" ma:internalName="Original_x002d_FileName">
      <xsd:simpleType>
        <xsd:restriction base="dms:Text">
          <xsd:maxLength value="255"/>
        </xsd:restriction>
      </xsd:simpleType>
    </xsd:element>
    <xsd:element name="NewFileName" ma:index="10" nillable="true" ma:displayName="NewFileName" ma:internalName="NewFileName">
      <xsd:simpleType>
        <xsd:restriction base="dms:Text">
          <xsd:maxLength value="255"/>
        </xsd:restriction>
      </xsd:simpleType>
    </xsd:element>
    <xsd:element name="Complete" ma:index="12" nillable="true" ma:displayName="Complete" ma:default="0" ma:internalName="Complet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6B31C2-4766-4D21-B9C9-F0016220A1DD}">
  <ds:schemaRefs>
    <ds:schemaRef ds:uri="http://schemas.microsoft.com/office/2006/metadata/properties"/>
    <ds:schemaRef ds:uri="http://schemas.microsoft.com/office/infopath/2007/PartnerControls"/>
    <ds:schemaRef ds:uri="dfd9c8b3-2c0c-4e76-b926-66a169fa1d19"/>
  </ds:schemaRefs>
</ds:datastoreItem>
</file>

<file path=customXml/itemProps2.xml><?xml version="1.0" encoding="utf-8"?>
<ds:datastoreItem xmlns:ds="http://schemas.openxmlformats.org/officeDocument/2006/customXml" ds:itemID="{06AF2022-CDE3-4576-98C2-30E44093BD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9750a1-5eb5-4987-b0a3-846dedb6b803"/>
    <ds:schemaRef ds:uri="dfd9c8b3-2c0c-4e76-b926-66a169fa1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682E7C-E02A-4738-B29D-BEC836E82E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Moda360_FINAL</Template>
  <TotalTime>9381</TotalTime>
  <Words>856</Words>
  <Application>Microsoft Office PowerPoint</Application>
  <PresentationFormat>Widescreen</PresentationFormat>
  <Paragraphs>112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Wingdings</vt:lpstr>
      <vt:lpstr>Calibri</vt:lpstr>
      <vt:lpstr>Master page</vt:lpstr>
      <vt:lpstr>PowerPoint Presentation</vt:lpstr>
      <vt:lpstr>High-deductible health plans (HDHPs)</vt:lpstr>
      <vt:lpstr>Overview of Medical Plans 6 and 7</vt:lpstr>
      <vt:lpstr>How to choose a Moda Health PCP 360</vt:lpstr>
      <vt:lpstr>Overview Medical Plans 6 and 7 (cont.)</vt:lpstr>
      <vt:lpstr>Benefits of a health savings account (HSA)</vt:lpstr>
      <vt:lpstr>Eligibility for  an HSA</vt:lpstr>
      <vt:lpstr>Health savings account resources </vt:lpstr>
      <vt:lpstr>Pharmacy changes</vt:lpstr>
      <vt:lpstr>Pharmacy (Effective 10/1/21)</vt:lpstr>
      <vt:lpstr>|  Health Navigators</vt:lpstr>
      <vt:lpstr>Thank you</vt:lpstr>
    </vt:vector>
  </TitlesOfParts>
  <Company>The ODS Companies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Hedberg</dc:creator>
  <cp:lastModifiedBy>Matt Hickerson</cp:lastModifiedBy>
  <cp:revision>212</cp:revision>
  <cp:lastPrinted>2016-01-20T23:18:44Z</cp:lastPrinted>
  <dcterms:created xsi:type="dcterms:W3CDTF">2020-04-02T16:06:28Z</dcterms:created>
  <dcterms:modified xsi:type="dcterms:W3CDTF">2021-08-05T14:28:57Z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0x010100F2C4D5AC2F6B7944B372E6880ECAB4EB</vt:lpwstr>
  </property>
  <property fmtid="{D5CDD505-2E9C-101B-9397-08002B2CF9AE}" pid="3" name="Topic">
    <vt:lpwstr>PowerPoint</vt:lpwstr>
  </property>
</Properties>
</file>