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5" r:id="rId4"/>
  </p:sldMasterIdLst>
  <p:notesMasterIdLst>
    <p:notesMasterId r:id="rId14"/>
  </p:notesMasterIdLst>
  <p:handoutMasterIdLst>
    <p:handoutMasterId r:id="rId15"/>
  </p:handoutMasterIdLst>
  <p:sldIdLst>
    <p:sldId id="259" r:id="rId5"/>
    <p:sldId id="284" r:id="rId6"/>
    <p:sldId id="315" r:id="rId7"/>
    <p:sldId id="291" r:id="rId8"/>
    <p:sldId id="319" r:id="rId9"/>
    <p:sldId id="320" r:id="rId10"/>
    <p:sldId id="321" r:id="rId11"/>
    <p:sldId id="325" r:id="rId12"/>
    <p:sldId id="323" r:id="rId13"/>
  </p:sldIdLst>
  <p:sldSz cx="12192000" cy="6858000"/>
  <p:notesSz cx="6934200" cy="92202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na Rittenberry" initials="DR" lastIdx="6" clrIdx="6">
    <p:extLst>
      <p:ext uri="{19B8F6BF-5375-455C-9EA6-DF929625EA0E}">
        <p15:presenceInfo xmlns:p15="http://schemas.microsoft.com/office/powerpoint/2012/main" userId="S::rittenda@pdx.odshp.com::34ed4701-6d62-495d-ac57-3c8120fd7bc3" providerId="AD"/>
      </p:ext>
    </p:extLst>
  </p:cmAuthor>
  <p:cmAuthor id="1" name="Erica Hedberg" initials="EH [2]" lastIdx="34" clrIdx="0">
    <p:extLst>
      <p:ext uri="{19B8F6BF-5375-455C-9EA6-DF929625EA0E}">
        <p15:presenceInfo xmlns:p15="http://schemas.microsoft.com/office/powerpoint/2012/main" userId="S::hedbere@pdx.odshp.com::4d0b8052-732c-43d0-a236-94cf757ac77d" providerId="AD"/>
      </p:ext>
    </p:extLst>
  </p:cmAuthor>
  <p:cmAuthor id="8" name="Tricia McDonald" initials="TM" lastIdx="3" clrIdx="7">
    <p:extLst>
      <p:ext uri="{19B8F6BF-5375-455C-9EA6-DF929625EA0E}">
        <p15:presenceInfo xmlns:p15="http://schemas.microsoft.com/office/powerpoint/2012/main" userId="S::mcdonap@pdx.odshp.com::4a6cceda-bc20-4743-98f4-387dc9fb08ac" providerId="AD"/>
      </p:ext>
    </p:extLst>
  </p:cmAuthor>
  <p:cmAuthor id="2" name="Caitlin Rojas" initials="CR" lastIdx="27" clrIdx="1">
    <p:extLst>
      <p:ext uri="{19B8F6BF-5375-455C-9EA6-DF929625EA0E}">
        <p15:presenceInfo xmlns:p15="http://schemas.microsoft.com/office/powerpoint/2012/main" userId="S::strandc@pdx.odshp.com::b1d7301e-1635-49df-8e09-bcf1dca38966" providerId="AD"/>
      </p:ext>
    </p:extLst>
  </p:cmAuthor>
  <p:cmAuthor id="9" name="Jenni Jelsing" initials="JJ" lastIdx="1" clrIdx="8">
    <p:extLst>
      <p:ext uri="{19B8F6BF-5375-455C-9EA6-DF929625EA0E}">
        <p15:presenceInfo xmlns:p15="http://schemas.microsoft.com/office/powerpoint/2012/main" userId="S::jelsinj@pdx.odshp.com::205931c2-40ea-4fa6-b837-f9b6aa90b0fd" providerId="AD"/>
      </p:ext>
    </p:extLst>
  </p:cmAuthor>
  <p:cmAuthor id="3" name="Min Shepherd" initials="MS" lastIdx="2" clrIdx="2">
    <p:extLst>
      <p:ext uri="{19B8F6BF-5375-455C-9EA6-DF929625EA0E}">
        <p15:presenceInfo xmlns:p15="http://schemas.microsoft.com/office/powerpoint/2012/main" userId="S::shephem@pdx.odshp.com::6fe114ed-2732-4457-a5d8-1412b0dd9b6d" providerId="AD"/>
      </p:ext>
    </p:extLst>
  </p:cmAuthor>
  <p:cmAuthor id="4" name="Cowsill Jackie" initials="CJ" lastIdx="2" clrIdx="3">
    <p:extLst>
      <p:ext uri="{19B8F6BF-5375-455C-9EA6-DF929625EA0E}">
        <p15:presenceInfo xmlns:p15="http://schemas.microsoft.com/office/powerpoint/2012/main" userId="S::JACKIE.COWSILL@dhsoha.state.or.us::08897f79-e4f8-40eb-8218-bccc240a2e2a" providerId="AD"/>
      </p:ext>
    </p:extLst>
  </p:cmAuthor>
  <p:cmAuthor id="5" name="Gordon Hoberg" initials="GH" lastIdx="16" clrIdx="4">
    <p:extLst>
      <p:ext uri="{19B8F6BF-5375-455C-9EA6-DF929625EA0E}">
        <p15:presenceInfo xmlns:p15="http://schemas.microsoft.com/office/powerpoint/2012/main" userId="S::hobergg@pdx.odshp.com::97e6b796-f54b-4ef6-9eb9-70de66a06cca" providerId="AD"/>
      </p:ext>
    </p:extLst>
  </p:cmAuthor>
  <p:cmAuthor id="6" name="Aleenna Rebitzke" initials="AR" lastIdx="9" clrIdx="5">
    <p:extLst>
      <p:ext uri="{19B8F6BF-5375-455C-9EA6-DF929625EA0E}">
        <p15:presenceInfo xmlns:p15="http://schemas.microsoft.com/office/powerpoint/2012/main" userId="S::rebitza@pdx.odshp.com::b145603a-178a-4f6a-99e3-0c35b11135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04A"/>
    <a:srgbClr val="DDF1EE"/>
    <a:srgbClr val="CDEAE6"/>
    <a:srgbClr val="D9D9D9"/>
    <a:srgbClr val="E8F1F3"/>
    <a:srgbClr val="656668"/>
    <a:srgbClr val="E6E6E6"/>
    <a:srgbClr val="AE006E"/>
    <a:srgbClr val="CF86AC"/>
    <a:srgbClr val="FF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3" autoAdjust="0"/>
  </p:normalViewPr>
  <p:slideViewPr>
    <p:cSldViewPr>
      <p:cViewPr varScale="1">
        <p:scale>
          <a:sx n="79" d="100"/>
          <a:sy n="79" d="100"/>
        </p:scale>
        <p:origin x="43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86" y="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038B5F5C-7EF1-4572-AB67-E3613BE11936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C6E6906-6D0E-402C-960E-5D31B14D87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51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8280-F554-4C72-8C7D-A966C21F15DF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B0F7-DE4D-4EA5-848A-17714E071C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hat, older&#10;&#10;Description automatically generated">
            <a:extLst>
              <a:ext uri="{FF2B5EF4-FFF2-40B4-BE49-F238E27FC236}">
                <a16:creationId xmlns:a16="http://schemas.microsoft.com/office/drawing/2014/main" id="{448FA268-BDA5-4A28-97B6-612B5B470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26" r="-624" b="9990"/>
          <a:stretch/>
        </p:blipFill>
        <p:spPr>
          <a:xfrm flipH="1">
            <a:off x="-76200" y="0"/>
            <a:ext cx="12268200" cy="68580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D5E8CCF4-0508-4691-A174-7607997EC3E7}"/>
              </a:ext>
            </a:extLst>
          </p:cNvPr>
          <p:cNvSpPr/>
          <p:nvPr/>
        </p:nvSpPr>
        <p:spPr>
          <a:xfrm>
            <a:off x="701039" y="0"/>
            <a:ext cx="5776383" cy="6858000"/>
          </a:xfrm>
          <a:custGeom>
            <a:avLst/>
            <a:gdLst/>
            <a:ahLst/>
            <a:cxnLst/>
            <a:rect l="l" t="t" r="r" b="b"/>
            <a:pathLst>
              <a:path w="6931659" h="8229600">
                <a:moveTo>
                  <a:pt x="6931152" y="0"/>
                </a:moveTo>
                <a:lnTo>
                  <a:pt x="0" y="0"/>
                </a:lnTo>
                <a:lnTo>
                  <a:pt x="0" y="8229600"/>
                </a:lnTo>
                <a:lnTo>
                  <a:pt x="6931152" y="8229600"/>
                </a:lnTo>
                <a:lnTo>
                  <a:pt x="693115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175B0D3-D5C7-439E-9A17-2CC5BC72DE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18" y="5651500"/>
            <a:ext cx="3112668" cy="725425"/>
          </a:xfrm>
          <a:prstGeom prst="rect">
            <a:avLst/>
          </a:prstGeom>
        </p:spPr>
      </p:pic>
      <p:sp>
        <p:nvSpPr>
          <p:cNvPr id="29" name="Holder 3">
            <a:extLst>
              <a:ext uri="{FF2B5EF4-FFF2-40B4-BE49-F238E27FC236}">
                <a16:creationId xmlns:a16="http://schemas.microsoft.com/office/drawing/2014/main" id="{AB800DD3-AE81-4CFA-AFF3-150761FF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435" y="1928168"/>
            <a:ext cx="392006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442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ta Dental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2">
            <a:extLst>
              <a:ext uri="{FF2B5EF4-FFF2-40B4-BE49-F238E27FC236}">
                <a16:creationId xmlns:a16="http://schemas.microsoft.com/office/drawing/2014/main" id="{E058EA3F-303C-4DFB-BB6A-79D34F85CE54}"/>
              </a:ext>
            </a:extLst>
          </p:cNvPr>
          <p:cNvGrpSpPr/>
          <p:nvPr userDrawn="1"/>
        </p:nvGrpSpPr>
        <p:grpSpPr>
          <a:xfrm>
            <a:off x="701039" y="0"/>
            <a:ext cx="11491383" cy="6858000"/>
            <a:chOff x="841247" y="0"/>
            <a:chExt cx="13789660" cy="8229600"/>
          </a:xfrm>
        </p:grpSpPr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38FE8BA5-49FD-4367-8721-A8A0E73C1AE7}"/>
                </a:ext>
              </a:extLst>
            </p:cNvPr>
            <p:cNvSpPr/>
            <p:nvPr/>
          </p:nvSpPr>
          <p:spPr>
            <a:xfrm>
              <a:off x="4937759" y="0"/>
              <a:ext cx="9692640" cy="822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B34C5E4C-4F72-4C7E-80B2-73219EA83A35}"/>
                </a:ext>
              </a:extLst>
            </p:cNvPr>
            <p:cNvSpPr/>
            <p:nvPr/>
          </p:nvSpPr>
          <p:spPr>
            <a:xfrm>
              <a:off x="841247" y="0"/>
              <a:ext cx="5815965" cy="8229600"/>
            </a:xfrm>
            <a:custGeom>
              <a:avLst/>
              <a:gdLst/>
              <a:ahLst/>
              <a:cxnLst/>
              <a:rect l="l" t="t" r="r" b="b"/>
              <a:pathLst>
                <a:path w="5815965" h="8229600">
                  <a:moveTo>
                    <a:pt x="5815583" y="0"/>
                  </a:moveTo>
                  <a:lnTo>
                    <a:pt x="0" y="0"/>
                  </a:lnTo>
                  <a:lnTo>
                    <a:pt x="0" y="8229600"/>
                  </a:lnTo>
                  <a:lnTo>
                    <a:pt x="5815583" y="8229600"/>
                  </a:lnTo>
                  <a:lnTo>
                    <a:pt x="5815583" y="0"/>
                  </a:lnTo>
                  <a:close/>
                </a:path>
              </a:pathLst>
            </a:custGeom>
            <a:solidFill>
              <a:srgbClr val="3CAE49"/>
            </a:solidFill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8" name="Holder 2">
            <a:extLst>
              <a:ext uri="{FF2B5EF4-FFF2-40B4-BE49-F238E27FC236}">
                <a16:creationId xmlns:a16="http://schemas.microsoft.com/office/drawing/2014/main" id="{58B2B28D-D8CB-4BE9-B006-F85FE9B213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419436" y="1230710"/>
            <a:ext cx="3597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325BA2-A1E8-4CDC-964A-519481DA6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1" y="5970298"/>
            <a:ext cx="1110469" cy="4700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4E597A-0886-43A0-931E-A4A4CC036CB0}"/>
              </a:ext>
            </a:extLst>
          </p:cNvPr>
          <p:cNvSpPr txBox="1"/>
          <p:nvPr userDrawn="1"/>
        </p:nvSpPr>
        <p:spPr>
          <a:xfrm>
            <a:off x="6738937" y="3994626"/>
            <a:ext cx="4445000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>
                    <a:lumMod val="75000"/>
                  </a:schemeClr>
                </a:solidFill>
              </a:rPr>
              <a:t>Placeholder Image</a:t>
            </a:r>
          </a:p>
          <a:p>
            <a:r>
              <a:rPr lang="en-US" sz="3667" dirty="0">
                <a:solidFill>
                  <a:schemeClr val="bg1">
                    <a:lumMod val="75000"/>
                  </a:schemeClr>
                </a:solidFill>
              </a:rPr>
              <a:t>Marketing will replace when you are ready</a:t>
            </a: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AC29AAD6-D38E-4F99-9D7A-3624F73DB799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64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ta Dental left image - shor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C3053546-9359-4CD6-8F59-4AE7E6846165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custGeom>
            <a:avLst/>
            <a:gdLst/>
            <a:ahLst/>
            <a:cxnLst/>
            <a:rect l="l" t="t" r="r" b="b"/>
            <a:pathLst>
              <a:path w="14630400" h="114300">
                <a:moveTo>
                  <a:pt x="14630400" y="0"/>
                </a:moveTo>
                <a:lnTo>
                  <a:pt x="0" y="0"/>
                </a:lnTo>
                <a:lnTo>
                  <a:pt x="0" y="114300"/>
                </a:lnTo>
                <a:lnTo>
                  <a:pt x="14630400" y="1143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41B04A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51D33A10-C856-4057-813A-6CBB42CA1C51}"/>
              </a:ext>
            </a:extLst>
          </p:cNvPr>
          <p:cNvSpPr/>
          <p:nvPr userDrawn="1"/>
        </p:nvSpPr>
        <p:spPr>
          <a:xfrm>
            <a:off x="762000" y="0"/>
            <a:ext cx="6629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65583" y="1507456"/>
            <a:ext cx="3227917" cy="3198813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Holder 2">
            <a:extLst>
              <a:ext uri="{FF2B5EF4-FFF2-40B4-BE49-F238E27FC236}">
                <a16:creationId xmlns:a16="http://schemas.microsoft.com/office/drawing/2014/main" id="{49CF8CA2-0DCA-4729-BB4E-FE24CD10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0" y="685800"/>
            <a:ext cx="3238500" cy="592667"/>
          </a:xfrm>
        </p:spPr>
        <p:txBody>
          <a:bodyPr lIns="0" tIns="0" rIns="0" bIns="0"/>
          <a:lstStyle>
            <a:lvl1pPr>
              <a:defRPr sz="375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8C895C-5920-46F3-80AB-6A11B1885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1" y="5970298"/>
            <a:ext cx="1110469" cy="470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2AB53C-01FD-4412-A5F1-3B5939DBBC7D}"/>
              </a:ext>
            </a:extLst>
          </p:cNvPr>
          <p:cNvSpPr txBox="1"/>
          <p:nvPr userDrawn="1"/>
        </p:nvSpPr>
        <p:spPr>
          <a:xfrm>
            <a:off x="1968500" y="571500"/>
            <a:ext cx="4445000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>
                    <a:lumMod val="85000"/>
                  </a:schemeClr>
                </a:solidFill>
              </a:rPr>
              <a:t>Placeholder Image</a:t>
            </a:r>
          </a:p>
          <a:p>
            <a:r>
              <a:rPr lang="en-US" sz="3667" dirty="0">
                <a:solidFill>
                  <a:schemeClr val="bg1">
                    <a:lumMod val="85000"/>
                  </a:schemeClr>
                </a:solidFill>
              </a:rPr>
              <a:t>Marketing will replace when you are ready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36891833-B88B-47EC-BB91-A1966C6F8DF0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043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ta Dental right image - shor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0">
            <a:extLst>
              <a:ext uri="{FF2B5EF4-FFF2-40B4-BE49-F238E27FC236}">
                <a16:creationId xmlns:a16="http://schemas.microsoft.com/office/drawing/2014/main" id="{7C4A9383-DBA4-4BA6-93A1-4271DAD6CE0B}"/>
              </a:ext>
            </a:extLst>
          </p:cNvPr>
          <p:cNvSpPr/>
          <p:nvPr userDrawn="1"/>
        </p:nvSpPr>
        <p:spPr>
          <a:xfrm>
            <a:off x="0" y="0"/>
            <a:ext cx="762000" cy="6762750"/>
          </a:xfrm>
          <a:custGeom>
            <a:avLst/>
            <a:gdLst/>
            <a:ahLst/>
            <a:cxnLst/>
            <a:rect l="l" t="t" r="r" b="b"/>
            <a:pathLst>
              <a:path w="914400" h="8115300">
                <a:moveTo>
                  <a:pt x="0" y="8115300"/>
                </a:moveTo>
                <a:lnTo>
                  <a:pt x="914400" y="8115300"/>
                </a:lnTo>
                <a:lnTo>
                  <a:pt x="914400" y="0"/>
                </a:lnTo>
                <a:lnTo>
                  <a:pt x="0" y="0"/>
                </a:lnTo>
                <a:lnTo>
                  <a:pt x="0" y="81153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6482" y="1507456"/>
            <a:ext cx="3393018" cy="3198813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3053546-9359-4CD6-8F59-4AE7E6846165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custGeom>
            <a:avLst/>
            <a:gdLst/>
            <a:ahLst/>
            <a:cxnLst/>
            <a:rect l="l" t="t" r="r" b="b"/>
            <a:pathLst>
              <a:path w="14630400" h="114300">
                <a:moveTo>
                  <a:pt x="14630400" y="0"/>
                </a:moveTo>
                <a:lnTo>
                  <a:pt x="0" y="0"/>
                </a:lnTo>
                <a:lnTo>
                  <a:pt x="0" y="114300"/>
                </a:lnTo>
                <a:lnTo>
                  <a:pt x="14630400" y="1143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41B04A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6" name="Holder 2">
            <a:extLst>
              <a:ext uri="{FF2B5EF4-FFF2-40B4-BE49-F238E27FC236}">
                <a16:creationId xmlns:a16="http://schemas.microsoft.com/office/drawing/2014/main" id="{49CF8CA2-0DCA-4729-BB4E-FE24CD10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20" y="685800"/>
            <a:ext cx="3452980" cy="592667"/>
          </a:xfrm>
        </p:spPr>
        <p:txBody>
          <a:bodyPr lIns="0" tIns="0" rIns="0" bIns="0"/>
          <a:lstStyle>
            <a:lvl1pPr>
              <a:defRPr sz="375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7E7FFEB9-56FC-4F1F-9584-98944B2513B4}"/>
              </a:ext>
            </a:extLst>
          </p:cNvPr>
          <p:cNvSpPr/>
          <p:nvPr userDrawn="1"/>
        </p:nvSpPr>
        <p:spPr>
          <a:xfrm>
            <a:off x="5562600" y="0"/>
            <a:ext cx="6629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AB41AF6-821D-4699-BA05-7829C1E163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1" y="5970298"/>
            <a:ext cx="1110469" cy="470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C53F2F-5D05-48B7-BAD8-1C32B795CC83}"/>
              </a:ext>
            </a:extLst>
          </p:cNvPr>
          <p:cNvSpPr txBox="1"/>
          <p:nvPr userDrawn="1"/>
        </p:nvSpPr>
        <p:spPr>
          <a:xfrm>
            <a:off x="6858000" y="571500"/>
            <a:ext cx="4445000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>
                    <a:lumMod val="85000"/>
                  </a:schemeClr>
                </a:solidFill>
              </a:rPr>
              <a:t>Placeholder Image</a:t>
            </a:r>
          </a:p>
          <a:p>
            <a:r>
              <a:rPr lang="en-US" sz="3667" dirty="0">
                <a:solidFill>
                  <a:schemeClr val="bg1">
                    <a:lumMod val="85000"/>
                  </a:schemeClr>
                </a:solidFill>
              </a:rPr>
              <a:t>Marketing will replace when you are ready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DD7D9E21-FDB6-412B-9C60-72915A21D22B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64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ta De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0">
            <a:extLst>
              <a:ext uri="{FF2B5EF4-FFF2-40B4-BE49-F238E27FC236}">
                <a16:creationId xmlns:a16="http://schemas.microsoft.com/office/drawing/2014/main" id="{B5C3B05D-C12E-49E9-B71C-02A2955CD5A4}"/>
              </a:ext>
            </a:extLst>
          </p:cNvPr>
          <p:cNvSpPr/>
          <p:nvPr userDrawn="1"/>
        </p:nvSpPr>
        <p:spPr>
          <a:xfrm>
            <a:off x="0" y="0"/>
            <a:ext cx="762000" cy="6762750"/>
          </a:xfrm>
          <a:custGeom>
            <a:avLst/>
            <a:gdLst/>
            <a:ahLst/>
            <a:cxnLst/>
            <a:rect l="l" t="t" r="r" b="b"/>
            <a:pathLst>
              <a:path w="914400" h="8115300">
                <a:moveTo>
                  <a:pt x="0" y="8115300"/>
                </a:moveTo>
                <a:lnTo>
                  <a:pt x="914400" y="8115300"/>
                </a:lnTo>
                <a:lnTo>
                  <a:pt x="914400" y="0"/>
                </a:lnTo>
                <a:lnTo>
                  <a:pt x="0" y="0"/>
                </a:lnTo>
                <a:lnTo>
                  <a:pt x="0" y="81153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3265" y="685800"/>
            <a:ext cx="9478736" cy="592667"/>
          </a:xfrm>
        </p:spPr>
        <p:txBody>
          <a:bodyPr lIns="0" tIns="0" rIns="0" bIns="0"/>
          <a:lstStyle>
            <a:lvl1pPr>
              <a:defRPr sz="375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4EDD0A96-56B9-4755-AFD9-2864906A6C50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custGeom>
            <a:avLst/>
            <a:gdLst/>
            <a:ahLst/>
            <a:cxnLst/>
            <a:rect l="l" t="t" r="r" b="b"/>
            <a:pathLst>
              <a:path w="14630400" h="114300">
                <a:moveTo>
                  <a:pt x="14630400" y="0"/>
                </a:moveTo>
                <a:lnTo>
                  <a:pt x="0" y="0"/>
                </a:lnTo>
                <a:lnTo>
                  <a:pt x="0" y="114300"/>
                </a:lnTo>
                <a:lnTo>
                  <a:pt x="14630400" y="1143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41B04A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48813766-9E66-407A-B842-FFC7CB12B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086" y="1511300"/>
            <a:ext cx="9461500" cy="3556000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514F1B-6E19-4CD5-B70F-4378EA5BF9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1" y="5970298"/>
            <a:ext cx="1110469" cy="470098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99074C71-2381-4285-AF7C-326779FA480D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784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93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C3C3D614-1229-478C-BFB1-8BC006A71B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9884" y="2184861"/>
            <a:ext cx="4658783" cy="133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0583">
              <a:lnSpc>
                <a:spcPct val="100000"/>
              </a:lnSpc>
              <a:spcBef>
                <a:spcPts val="83"/>
              </a:spcBef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83" b="0" spc="4" dirty="0">
                <a:latin typeface="Calibri"/>
                <a:cs typeface="Calibri"/>
              </a:rPr>
              <a:t>Thank</a:t>
            </a:r>
            <a:r>
              <a:rPr sz="8583" b="0" spc="362" dirty="0">
                <a:latin typeface="Calibri"/>
                <a:cs typeface="Calibri"/>
              </a:rPr>
              <a:t> </a:t>
            </a:r>
            <a:r>
              <a:rPr sz="8583" b="0" spc="-12" dirty="0">
                <a:latin typeface="Calibri"/>
                <a:cs typeface="Calibri"/>
              </a:rPr>
              <a:t>you</a:t>
            </a:r>
            <a:endParaRPr sz="8583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32DCD1-BE08-4597-8B4D-38F045C63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381500"/>
            <a:ext cx="3112668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5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86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+ Team members\Aubree\12027652 Moda Health and Delta Dental PowerPoint updates\Images\Footer1_Footer 1_Footer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80653" y="3276600"/>
            <a:ext cx="8469747" cy="4572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6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6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6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0654" y="1676401"/>
            <a:ext cx="8469745" cy="1535083"/>
          </a:xfrm>
        </p:spPr>
        <p:txBody>
          <a:bodyPr anchor="b">
            <a:normAutofit/>
          </a:bodyPr>
          <a:lstStyle>
            <a:lvl1pPr marL="0" indent="0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4240" y="6459870"/>
            <a:ext cx="975360" cy="3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445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80653" y="3276600"/>
            <a:ext cx="8469747" cy="4572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6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6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6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0654" y="1676401"/>
            <a:ext cx="8469745" cy="1535083"/>
          </a:xfrm>
        </p:spPr>
        <p:txBody>
          <a:bodyPr anchor="b">
            <a:normAutofit/>
          </a:bodyPr>
          <a:lstStyle>
            <a:lvl1pPr marL="0" indent="0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067800" y="6324540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bg1">
                    <a:lumMod val="6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9157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solidFill>
          <a:srgbClr val="656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80653" y="3276600"/>
            <a:ext cx="8469747" cy="4572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6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6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6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0654" y="1676401"/>
            <a:ext cx="8469745" cy="1535083"/>
          </a:xfrm>
        </p:spPr>
        <p:txBody>
          <a:bodyPr anchor="b">
            <a:normAutofit/>
          </a:bodyPr>
          <a:lstStyle>
            <a:lvl1pPr marL="0" indent="0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4240" y="6459870"/>
            <a:ext cx="975360" cy="3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7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ed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97C11E6E-4BAF-4F34-8BBA-B72097D31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r="16050"/>
          <a:stretch/>
        </p:blipFill>
        <p:spPr>
          <a:xfrm>
            <a:off x="5563023" y="0"/>
            <a:ext cx="6629401" cy="6858000"/>
          </a:xfrm>
          <a:prstGeom prst="rect">
            <a:avLst/>
          </a:prstGeom>
        </p:spPr>
      </p:pic>
      <p:sp>
        <p:nvSpPr>
          <p:cNvPr id="27" name="object 4">
            <a:extLst>
              <a:ext uri="{FF2B5EF4-FFF2-40B4-BE49-F238E27FC236}">
                <a16:creationId xmlns:a16="http://schemas.microsoft.com/office/drawing/2014/main" id="{ACBFA3A3-99F4-4149-9F28-D4793B2CE3C0}"/>
              </a:ext>
            </a:extLst>
          </p:cNvPr>
          <p:cNvSpPr/>
          <p:nvPr/>
        </p:nvSpPr>
        <p:spPr>
          <a:xfrm>
            <a:off x="701039" y="0"/>
            <a:ext cx="4861983" cy="6858000"/>
          </a:xfrm>
          <a:custGeom>
            <a:avLst/>
            <a:gdLst/>
            <a:ahLst/>
            <a:cxnLst/>
            <a:rect l="l" t="t" r="r" b="b"/>
            <a:pathLst>
              <a:path w="5834380" h="8229600">
                <a:moveTo>
                  <a:pt x="5833872" y="0"/>
                </a:moveTo>
                <a:lnTo>
                  <a:pt x="0" y="0"/>
                </a:lnTo>
                <a:lnTo>
                  <a:pt x="0" y="8229600"/>
                </a:lnTo>
                <a:lnTo>
                  <a:pt x="5833872" y="8229600"/>
                </a:lnTo>
                <a:lnTo>
                  <a:pt x="5833872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9436" y="1230710"/>
            <a:ext cx="3597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EDFA5E1-FB47-489F-8A0E-4E2A5EAE1F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80" y="5933693"/>
            <a:ext cx="2364652" cy="5433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E35B1C-C2ED-47F3-9D54-77A900692B0F}"/>
              </a:ext>
            </a:extLst>
          </p:cNvPr>
          <p:cNvSpPr txBox="1"/>
          <p:nvPr userDrawn="1"/>
        </p:nvSpPr>
        <p:spPr>
          <a:xfrm>
            <a:off x="6655223" y="571500"/>
            <a:ext cx="4445000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>
                    <a:lumMod val="85000"/>
                  </a:schemeClr>
                </a:solidFill>
              </a:rPr>
              <a:t>Placeholder Image</a:t>
            </a:r>
          </a:p>
          <a:p>
            <a:r>
              <a:rPr lang="en-US" sz="3667" dirty="0">
                <a:solidFill>
                  <a:schemeClr val="bg1">
                    <a:lumMod val="85000"/>
                  </a:schemeClr>
                </a:solidFill>
              </a:rPr>
              <a:t>Marketing will replace when you are ready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2CD667A-5065-4E59-AAAD-7BB1DB1272FE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73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rgbClr val="656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80653" y="3276600"/>
            <a:ext cx="8469747" cy="4572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6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accent6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accent6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0654" y="1676401"/>
            <a:ext cx="8469745" cy="1535083"/>
          </a:xfrm>
        </p:spPr>
        <p:txBody>
          <a:bodyPr anchor="b">
            <a:normAutofit/>
          </a:bodyPr>
          <a:lstStyle>
            <a:lvl1pPr marL="0" indent="0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067800" y="6324540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bg1"/>
                </a:solidFill>
              </a:rPr>
              <a:t>Confidential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69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37557" y="367146"/>
            <a:ext cx="11044844" cy="699655"/>
          </a:xfrm>
        </p:spPr>
        <p:txBody>
          <a:bodyPr anchor="t">
            <a:noAutofit/>
          </a:bodyPr>
          <a:lstStyle>
            <a:lvl1pPr marL="0" indent="0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9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  <a:p>
            <a:pPr lvl="4"/>
            <a:r>
              <a:rPr lang="en-US" dirty="0"/>
              <a:t>Bullet</a:t>
            </a:r>
          </a:p>
          <a:p>
            <a:pPr lvl="5"/>
            <a:r>
              <a:rPr lang="en-US" dirty="0"/>
              <a:t>Bullet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37557" y="367146"/>
            <a:ext cx="11044844" cy="699655"/>
          </a:xfrm>
        </p:spPr>
        <p:txBody>
          <a:bodyPr anchor="t">
            <a:noAutofit/>
          </a:bodyPr>
          <a:lstStyle>
            <a:lvl1pPr marL="0" indent="0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40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  <a:p>
            <a:pPr lvl="4"/>
            <a:r>
              <a:rPr lang="en-US" dirty="0"/>
              <a:t>Bullet</a:t>
            </a:r>
          </a:p>
          <a:p>
            <a:pPr lvl="5"/>
            <a:r>
              <a:rPr lang="en-US" dirty="0"/>
              <a:t>Bullet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37557" y="367146"/>
            <a:ext cx="11044844" cy="699655"/>
          </a:xfrm>
        </p:spPr>
        <p:txBody>
          <a:bodyPr anchor="t">
            <a:noAutofit/>
          </a:bodyPr>
          <a:lstStyle>
            <a:lvl1pPr marL="0" indent="0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067800" y="6324540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bg1">
                    <a:lumMod val="6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2074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557" y="1281546"/>
            <a:ext cx="11044844" cy="45096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  <a:p>
            <a:pPr lvl="4"/>
            <a:r>
              <a:rPr lang="en-US" dirty="0"/>
              <a:t>Bullet</a:t>
            </a:r>
          </a:p>
          <a:p>
            <a:pPr lvl="5"/>
            <a:r>
              <a:rPr lang="en-US" dirty="0"/>
              <a:t>Bullet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37557" y="367146"/>
            <a:ext cx="11044844" cy="699655"/>
          </a:xfrm>
        </p:spPr>
        <p:txBody>
          <a:bodyPr anchor="t">
            <a:noAutofit/>
          </a:bodyPr>
          <a:lstStyle>
            <a:lvl1pPr marL="0" indent="0">
              <a:buNone/>
              <a:defRPr sz="4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pic>
        <p:nvPicPr>
          <p:cNvPr id="12" name="Picture 5" descr="G:\+ Team members\Aubree\12027652 Moda Health and Delta Dental PowerPoint updates\Images\Footer1_Footer 1_Footer 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219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4240" y="6459870"/>
            <a:ext cx="975360" cy="3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47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556" y="1295400"/>
            <a:ext cx="53848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  <a:p>
            <a:pPr lvl="4"/>
            <a:endParaRPr lang="en-US" dirty="0"/>
          </a:p>
          <a:p>
            <a:pPr lvl="5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295400"/>
            <a:ext cx="53848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Bullet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37557" y="367146"/>
            <a:ext cx="11044844" cy="699655"/>
          </a:xfrm>
        </p:spPr>
        <p:txBody>
          <a:bodyPr anchor="t">
            <a:noAutofit/>
          </a:bodyPr>
          <a:lstStyle>
            <a:lvl1pPr marL="0" indent="0">
              <a:buNone/>
              <a:defRPr sz="4000" b="0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56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57" y="457201"/>
            <a:ext cx="11044844" cy="57773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17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1">
    <p:bg>
      <p:bgPr>
        <a:solidFill>
          <a:srgbClr val="6566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+ Team members\Aubree\12027652 Moda Health and Delta Dental PowerPoint updates\Images\Moda-logo-gray-larg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914650"/>
            <a:ext cx="27051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branded left image - shor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C3053546-9359-4CD6-8F59-4AE7E6846165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custGeom>
            <a:avLst/>
            <a:gdLst/>
            <a:ahLst/>
            <a:cxnLst/>
            <a:rect l="l" t="t" r="r" b="b"/>
            <a:pathLst>
              <a:path w="14630400" h="114300">
                <a:moveTo>
                  <a:pt x="14630400" y="0"/>
                </a:moveTo>
                <a:lnTo>
                  <a:pt x="0" y="0"/>
                </a:lnTo>
                <a:lnTo>
                  <a:pt x="0" y="114300"/>
                </a:lnTo>
                <a:lnTo>
                  <a:pt x="14630400" y="1143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pic>
        <p:nvPicPr>
          <p:cNvPr id="40" name="Picture 39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E81C0B6F-74F4-4013-A1E3-85F8BC580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r="16050"/>
          <a:stretch/>
        </p:blipFill>
        <p:spPr>
          <a:xfrm>
            <a:off x="762000" y="0"/>
            <a:ext cx="6629401" cy="685800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65583" y="1507456"/>
            <a:ext cx="3227917" cy="3198813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Holder 2">
            <a:extLst>
              <a:ext uri="{FF2B5EF4-FFF2-40B4-BE49-F238E27FC236}">
                <a16:creationId xmlns:a16="http://schemas.microsoft.com/office/drawing/2014/main" id="{49CF8CA2-0DCA-4729-BB4E-FE24CD10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0" y="685800"/>
            <a:ext cx="3238500" cy="592667"/>
          </a:xfrm>
        </p:spPr>
        <p:txBody>
          <a:bodyPr lIns="0" tIns="0" rIns="0" bIns="0"/>
          <a:lstStyle>
            <a:lvl1pPr>
              <a:defRPr sz="375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AE8718C-C766-4872-85F8-995C2EAD5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791" y="5933693"/>
            <a:ext cx="2331229" cy="54330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B59516E-B9C7-4909-9BA6-BB48F1915637}"/>
              </a:ext>
            </a:extLst>
          </p:cNvPr>
          <p:cNvSpPr txBox="1"/>
          <p:nvPr userDrawn="1"/>
        </p:nvSpPr>
        <p:spPr>
          <a:xfrm>
            <a:off x="1968500" y="571500"/>
            <a:ext cx="4445000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>
                    <a:lumMod val="85000"/>
                  </a:schemeClr>
                </a:solidFill>
              </a:rPr>
              <a:t>Placeholder Image</a:t>
            </a:r>
          </a:p>
          <a:p>
            <a:r>
              <a:rPr lang="en-US" sz="3667" dirty="0">
                <a:solidFill>
                  <a:schemeClr val="bg1">
                    <a:lumMod val="85000"/>
                  </a:schemeClr>
                </a:solidFill>
              </a:rPr>
              <a:t>Marketing will replace when you are ready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62BEEF3-3A32-4761-9BB0-D65321146B47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025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branded right image - shor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0">
            <a:extLst>
              <a:ext uri="{FF2B5EF4-FFF2-40B4-BE49-F238E27FC236}">
                <a16:creationId xmlns:a16="http://schemas.microsoft.com/office/drawing/2014/main" id="{7C4A9383-DBA4-4BA6-93A1-4271DAD6CE0B}"/>
              </a:ext>
            </a:extLst>
          </p:cNvPr>
          <p:cNvSpPr/>
          <p:nvPr userDrawn="1"/>
        </p:nvSpPr>
        <p:spPr>
          <a:xfrm>
            <a:off x="0" y="0"/>
            <a:ext cx="762000" cy="6762750"/>
          </a:xfrm>
          <a:custGeom>
            <a:avLst/>
            <a:gdLst/>
            <a:ahLst/>
            <a:cxnLst/>
            <a:rect l="l" t="t" r="r" b="b"/>
            <a:pathLst>
              <a:path w="914400" h="8115300">
                <a:moveTo>
                  <a:pt x="0" y="8115300"/>
                </a:moveTo>
                <a:lnTo>
                  <a:pt x="914400" y="8115300"/>
                </a:lnTo>
                <a:lnTo>
                  <a:pt x="914400" y="0"/>
                </a:lnTo>
                <a:lnTo>
                  <a:pt x="0" y="0"/>
                </a:lnTo>
                <a:lnTo>
                  <a:pt x="0" y="81153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6482" y="1507456"/>
            <a:ext cx="3393018" cy="3198813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3053546-9359-4CD6-8F59-4AE7E6846165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custGeom>
            <a:avLst/>
            <a:gdLst/>
            <a:ahLst/>
            <a:cxnLst/>
            <a:rect l="l" t="t" r="r" b="b"/>
            <a:pathLst>
              <a:path w="14630400" h="114300">
                <a:moveTo>
                  <a:pt x="14630400" y="0"/>
                </a:moveTo>
                <a:lnTo>
                  <a:pt x="0" y="0"/>
                </a:lnTo>
                <a:lnTo>
                  <a:pt x="0" y="114300"/>
                </a:lnTo>
                <a:lnTo>
                  <a:pt x="14630400" y="1143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6" name="Holder 2">
            <a:extLst>
              <a:ext uri="{FF2B5EF4-FFF2-40B4-BE49-F238E27FC236}">
                <a16:creationId xmlns:a16="http://schemas.microsoft.com/office/drawing/2014/main" id="{49CF8CA2-0DCA-4729-BB4E-FE24CD10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20" y="685800"/>
            <a:ext cx="3452980" cy="592667"/>
          </a:xfrm>
        </p:spPr>
        <p:txBody>
          <a:bodyPr lIns="0" tIns="0" rIns="0" bIns="0"/>
          <a:lstStyle>
            <a:lvl1pPr>
              <a:defRPr sz="375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43" name="Picture 42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7A0FB3BB-5BA1-4811-B280-56B234BA5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r="16050"/>
          <a:stretch/>
        </p:blipFill>
        <p:spPr>
          <a:xfrm>
            <a:off x="5564020" y="0"/>
            <a:ext cx="6629401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515361-38BD-4063-BEE6-DB051129B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80" y="5933693"/>
            <a:ext cx="2364652" cy="5433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817963-76E6-4725-865E-89E2F34F1884}"/>
              </a:ext>
            </a:extLst>
          </p:cNvPr>
          <p:cNvSpPr txBox="1"/>
          <p:nvPr userDrawn="1"/>
        </p:nvSpPr>
        <p:spPr>
          <a:xfrm>
            <a:off x="6731000" y="571500"/>
            <a:ext cx="4445000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>
                    <a:lumMod val="85000"/>
                  </a:schemeClr>
                </a:solidFill>
              </a:rPr>
              <a:t>Placeholder Image</a:t>
            </a:r>
          </a:p>
          <a:p>
            <a:r>
              <a:rPr lang="en-US" sz="3667" dirty="0">
                <a:solidFill>
                  <a:schemeClr val="bg1">
                    <a:lumMod val="85000"/>
                  </a:schemeClr>
                </a:solidFill>
              </a:rPr>
              <a:t>Marketing will replace when you are ready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764118A-D257-4673-8FD2-B00606E7CB75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10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0">
            <a:extLst>
              <a:ext uri="{FF2B5EF4-FFF2-40B4-BE49-F238E27FC236}">
                <a16:creationId xmlns:a16="http://schemas.microsoft.com/office/drawing/2014/main" id="{B5C3B05D-C12E-49E9-B71C-02A2955CD5A4}"/>
              </a:ext>
            </a:extLst>
          </p:cNvPr>
          <p:cNvSpPr/>
          <p:nvPr userDrawn="1"/>
        </p:nvSpPr>
        <p:spPr>
          <a:xfrm>
            <a:off x="0" y="0"/>
            <a:ext cx="762000" cy="6762750"/>
          </a:xfrm>
          <a:custGeom>
            <a:avLst/>
            <a:gdLst/>
            <a:ahLst/>
            <a:cxnLst/>
            <a:rect l="l" t="t" r="r" b="b"/>
            <a:pathLst>
              <a:path w="914400" h="8115300">
                <a:moveTo>
                  <a:pt x="0" y="8115300"/>
                </a:moveTo>
                <a:lnTo>
                  <a:pt x="914400" y="8115300"/>
                </a:lnTo>
                <a:lnTo>
                  <a:pt x="914400" y="0"/>
                </a:lnTo>
                <a:lnTo>
                  <a:pt x="0" y="0"/>
                </a:lnTo>
                <a:lnTo>
                  <a:pt x="0" y="81153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3265" y="685800"/>
            <a:ext cx="9478736" cy="592667"/>
          </a:xfrm>
        </p:spPr>
        <p:txBody>
          <a:bodyPr lIns="0" tIns="0" rIns="0" bIns="0"/>
          <a:lstStyle>
            <a:lvl1pPr>
              <a:defRPr sz="375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4EDD0A96-56B9-4755-AFD9-2864906A6C50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custGeom>
            <a:avLst/>
            <a:gdLst/>
            <a:ahLst/>
            <a:cxnLst/>
            <a:rect l="l" t="t" r="r" b="b"/>
            <a:pathLst>
              <a:path w="14630400" h="114300">
                <a:moveTo>
                  <a:pt x="14630400" y="0"/>
                </a:moveTo>
                <a:lnTo>
                  <a:pt x="0" y="0"/>
                </a:lnTo>
                <a:lnTo>
                  <a:pt x="0" y="114300"/>
                </a:lnTo>
                <a:lnTo>
                  <a:pt x="14630400" y="1143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48813766-9E66-407A-B842-FFC7CB12B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086" y="1511300"/>
            <a:ext cx="9461500" cy="3556000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25BCA3-A7EB-46A1-B5FF-9DDF8C4DD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791" y="5933693"/>
            <a:ext cx="2331229" cy="543307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21DC4EE2-BC95-4FD8-892A-E959FC4E095D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27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a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108BBC5-9BDB-4838-BD73-A91D041956E6}"/>
              </a:ext>
            </a:extLst>
          </p:cNvPr>
          <p:cNvSpPr/>
          <p:nvPr/>
        </p:nvSpPr>
        <p:spPr>
          <a:xfrm>
            <a:off x="5562599" y="0"/>
            <a:ext cx="6629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BF9C4A2-4D74-4BC6-ABC0-C4E398F618FE}"/>
              </a:ext>
            </a:extLst>
          </p:cNvPr>
          <p:cNvSpPr/>
          <p:nvPr/>
        </p:nvSpPr>
        <p:spPr>
          <a:xfrm>
            <a:off x="701039" y="0"/>
            <a:ext cx="4861983" cy="6858000"/>
          </a:xfrm>
          <a:custGeom>
            <a:avLst/>
            <a:gdLst/>
            <a:ahLst/>
            <a:cxnLst/>
            <a:rect l="l" t="t" r="r" b="b"/>
            <a:pathLst>
              <a:path w="5834380" h="8229600">
                <a:moveTo>
                  <a:pt x="5833872" y="0"/>
                </a:moveTo>
                <a:lnTo>
                  <a:pt x="0" y="0"/>
                </a:lnTo>
                <a:lnTo>
                  <a:pt x="0" y="8229600"/>
                </a:lnTo>
                <a:lnTo>
                  <a:pt x="5833872" y="8229600"/>
                </a:lnTo>
                <a:lnTo>
                  <a:pt x="5833872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58B2B28D-D8CB-4BE9-B006-F85FE9B2139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419436" y="1230710"/>
            <a:ext cx="35970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1780E44-C514-48BD-9003-3B03FDAE72EB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325BA2-A1E8-4CDC-964A-519481DA6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1" y="5933693"/>
            <a:ext cx="1110469" cy="5433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391F6C-F4BF-4F61-AD6A-B429AE630EED}"/>
              </a:ext>
            </a:extLst>
          </p:cNvPr>
          <p:cNvSpPr txBox="1"/>
          <p:nvPr userDrawn="1"/>
        </p:nvSpPr>
        <p:spPr>
          <a:xfrm>
            <a:off x="7045961" y="3365500"/>
            <a:ext cx="4445000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>
                    <a:lumMod val="85000"/>
                  </a:schemeClr>
                </a:solidFill>
              </a:rPr>
              <a:t>Placeholder Image</a:t>
            </a:r>
          </a:p>
          <a:p>
            <a:r>
              <a:rPr lang="en-US" sz="3667" dirty="0">
                <a:solidFill>
                  <a:schemeClr val="bg1">
                    <a:lumMod val="85000"/>
                  </a:schemeClr>
                </a:solidFill>
              </a:rPr>
              <a:t>Marketing will replace when you are ready</a:t>
            </a:r>
          </a:p>
        </p:txBody>
      </p:sp>
    </p:spTree>
    <p:extLst>
      <p:ext uri="{BB962C8B-B14F-4D97-AF65-F5344CB8AC3E}">
        <p14:creationId xmlns:p14="http://schemas.microsoft.com/office/powerpoint/2010/main" val="123704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da left image - shor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65583" y="1507456"/>
            <a:ext cx="3227917" cy="3198813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3053546-9359-4CD6-8F59-4AE7E6846165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custGeom>
            <a:avLst/>
            <a:gdLst/>
            <a:ahLst/>
            <a:cxnLst/>
            <a:rect l="l" t="t" r="r" b="b"/>
            <a:pathLst>
              <a:path w="14630400" h="114300">
                <a:moveTo>
                  <a:pt x="14630400" y="0"/>
                </a:moveTo>
                <a:lnTo>
                  <a:pt x="0" y="0"/>
                </a:lnTo>
                <a:lnTo>
                  <a:pt x="0" y="114300"/>
                </a:lnTo>
                <a:lnTo>
                  <a:pt x="14630400" y="1143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B7AE334-DB89-4B25-8D88-D4450595A39F}"/>
              </a:ext>
            </a:extLst>
          </p:cNvPr>
          <p:cNvSpPr/>
          <p:nvPr userDrawn="1"/>
        </p:nvSpPr>
        <p:spPr>
          <a:xfrm>
            <a:off x="762000" y="0"/>
            <a:ext cx="6629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6" name="Holder 2">
            <a:extLst>
              <a:ext uri="{FF2B5EF4-FFF2-40B4-BE49-F238E27FC236}">
                <a16:creationId xmlns:a16="http://schemas.microsoft.com/office/drawing/2014/main" id="{49CF8CA2-0DCA-4729-BB4E-FE24CD10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0" y="685800"/>
            <a:ext cx="3238500" cy="592667"/>
          </a:xfrm>
        </p:spPr>
        <p:txBody>
          <a:bodyPr lIns="0" tIns="0" rIns="0" bIns="0"/>
          <a:lstStyle>
            <a:lvl1pPr>
              <a:defRPr sz="375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72267-1D41-49C9-B2F9-7457673F2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1" y="5933694"/>
            <a:ext cx="1110469" cy="54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97F539-F6B1-4668-BAE0-AC9746262D58}"/>
              </a:ext>
            </a:extLst>
          </p:cNvPr>
          <p:cNvSpPr txBox="1"/>
          <p:nvPr userDrawn="1"/>
        </p:nvSpPr>
        <p:spPr>
          <a:xfrm>
            <a:off x="2095500" y="3365500"/>
            <a:ext cx="4445000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>
                    <a:lumMod val="85000"/>
                  </a:schemeClr>
                </a:solidFill>
              </a:rPr>
              <a:t>Placeholder Image</a:t>
            </a:r>
          </a:p>
          <a:p>
            <a:r>
              <a:rPr lang="en-US" sz="3667" dirty="0">
                <a:solidFill>
                  <a:schemeClr val="bg1">
                    <a:lumMod val="85000"/>
                  </a:schemeClr>
                </a:solidFill>
              </a:rPr>
              <a:t>Marketing will replace when you are ready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C1A6C1D5-EDF1-4049-A4AC-068BE28615BF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98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branded right image - shor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0">
            <a:extLst>
              <a:ext uri="{FF2B5EF4-FFF2-40B4-BE49-F238E27FC236}">
                <a16:creationId xmlns:a16="http://schemas.microsoft.com/office/drawing/2014/main" id="{7C4A9383-DBA4-4BA6-93A1-4271DAD6CE0B}"/>
              </a:ext>
            </a:extLst>
          </p:cNvPr>
          <p:cNvSpPr/>
          <p:nvPr userDrawn="1"/>
        </p:nvSpPr>
        <p:spPr>
          <a:xfrm>
            <a:off x="0" y="0"/>
            <a:ext cx="762000" cy="6762750"/>
          </a:xfrm>
          <a:custGeom>
            <a:avLst/>
            <a:gdLst/>
            <a:ahLst/>
            <a:cxnLst/>
            <a:rect l="l" t="t" r="r" b="b"/>
            <a:pathLst>
              <a:path w="914400" h="8115300">
                <a:moveTo>
                  <a:pt x="0" y="8115300"/>
                </a:moveTo>
                <a:lnTo>
                  <a:pt x="914400" y="8115300"/>
                </a:lnTo>
                <a:lnTo>
                  <a:pt x="914400" y="0"/>
                </a:lnTo>
                <a:lnTo>
                  <a:pt x="0" y="0"/>
                </a:lnTo>
                <a:lnTo>
                  <a:pt x="0" y="81153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6482" y="1507456"/>
            <a:ext cx="3393018" cy="3198813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3053546-9359-4CD6-8F59-4AE7E6846165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custGeom>
            <a:avLst/>
            <a:gdLst/>
            <a:ahLst/>
            <a:cxnLst/>
            <a:rect l="l" t="t" r="r" b="b"/>
            <a:pathLst>
              <a:path w="14630400" h="114300">
                <a:moveTo>
                  <a:pt x="14630400" y="0"/>
                </a:moveTo>
                <a:lnTo>
                  <a:pt x="0" y="0"/>
                </a:lnTo>
                <a:lnTo>
                  <a:pt x="0" y="114300"/>
                </a:lnTo>
                <a:lnTo>
                  <a:pt x="14630400" y="1143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DB7AE334-DB89-4B25-8D88-D4450595A39F}"/>
              </a:ext>
            </a:extLst>
          </p:cNvPr>
          <p:cNvSpPr/>
          <p:nvPr userDrawn="1"/>
        </p:nvSpPr>
        <p:spPr>
          <a:xfrm>
            <a:off x="5562600" y="0"/>
            <a:ext cx="6629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36" name="Holder 2">
            <a:extLst>
              <a:ext uri="{FF2B5EF4-FFF2-40B4-BE49-F238E27FC236}">
                <a16:creationId xmlns:a16="http://schemas.microsoft.com/office/drawing/2014/main" id="{49CF8CA2-0DCA-4729-BB4E-FE24CD10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20" y="685800"/>
            <a:ext cx="3452980" cy="592667"/>
          </a:xfrm>
        </p:spPr>
        <p:txBody>
          <a:bodyPr lIns="0" tIns="0" rIns="0" bIns="0"/>
          <a:lstStyle>
            <a:lvl1pPr>
              <a:defRPr sz="375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6B6CAB-F383-4B83-8F48-CBFD86472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1" y="5933693"/>
            <a:ext cx="1110469" cy="543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5ADA5F-8A29-42E9-8493-7F9057D8A740}"/>
              </a:ext>
            </a:extLst>
          </p:cNvPr>
          <p:cNvSpPr txBox="1"/>
          <p:nvPr userDrawn="1"/>
        </p:nvSpPr>
        <p:spPr>
          <a:xfrm>
            <a:off x="7045961" y="3365500"/>
            <a:ext cx="4445000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7" b="1" dirty="0">
                <a:solidFill>
                  <a:schemeClr val="bg1">
                    <a:lumMod val="85000"/>
                  </a:schemeClr>
                </a:solidFill>
              </a:rPr>
              <a:t>Placeholder Image</a:t>
            </a:r>
          </a:p>
          <a:p>
            <a:r>
              <a:rPr lang="en-US" sz="3667" dirty="0">
                <a:solidFill>
                  <a:schemeClr val="bg1">
                    <a:lumMod val="85000"/>
                  </a:schemeClr>
                </a:solidFill>
              </a:rPr>
              <a:t>Marketing will replace when you are ready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376250B-6E6A-42EF-8B51-4E376B36299A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73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0">
            <a:extLst>
              <a:ext uri="{FF2B5EF4-FFF2-40B4-BE49-F238E27FC236}">
                <a16:creationId xmlns:a16="http://schemas.microsoft.com/office/drawing/2014/main" id="{B5C3B05D-C12E-49E9-B71C-02A2955CD5A4}"/>
              </a:ext>
            </a:extLst>
          </p:cNvPr>
          <p:cNvSpPr/>
          <p:nvPr userDrawn="1"/>
        </p:nvSpPr>
        <p:spPr>
          <a:xfrm>
            <a:off x="0" y="0"/>
            <a:ext cx="762000" cy="6762750"/>
          </a:xfrm>
          <a:custGeom>
            <a:avLst/>
            <a:gdLst/>
            <a:ahLst/>
            <a:cxnLst/>
            <a:rect l="l" t="t" r="r" b="b"/>
            <a:pathLst>
              <a:path w="914400" h="8115300">
                <a:moveTo>
                  <a:pt x="0" y="8115300"/>
                </a:moveTo>
                <a:lnTo>
                  <a:pt x="914400" y="8115300"/>
                </a:lnTo>
                <a:lnTo>
                  <a:pt x="914400" y="0"/>
                </a:lnTo>
                <a:lnTo>
                  <a:pt x="0" y="0"/>
                </a:lnTo>
                <a:lnTo>
                  <a:pt x="0" y="81153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sz="15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3265" y="685800"/>
            <a:ext cx="9478736" cy="592667"/>
          </a:xfrm>
        </p:spPr>
        <p:txBody>
          <a:bodyPr lIns="0" tIns="0" rIns="0" bIns="0"/>
          <a:lstStyle>
            <a:lvl1pPr>
              <a:defRPr sz="3750" b="1" i="0">
                <a:solidFill>
                  <a:srgbClr val="4C4D4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4EDD0A96-56B9-4755-AFD9-2864906A6C50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custGeom>
            <a:avLst/>
            <a:gdLst/>
            <a:ahLst/>
            <a:cxnLst/>
            <a:rect l="l" t="t" r="r" b="b"/>
            <a:pathLst>
              <a:path w="14630400" h="114300">
                <a:moveTo>
                  <a:pt x="14630400" y="0"/>
                </a:moveTo>
                <a:lnTo>
                  <a:pt x="0" y="0"/>
                </a:lnTo>
                <a:lnTo>
                  <a:pt x="0" y="114300"/>
                </a:lnTo>
                <a:lnTo>
                  <a:pt x="14630400" y="114300"/>
                </a:lnTo>
                <a:lnTo>
                  <a:pt x="14630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48813766-9E66-407A-B842-FFC7CB12B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086" y="1511300"/>
            <a:ext cx="9461500" cy="3556000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C990B6-637E-4DA7-8CF2-7D6C515D5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1" y="5933694"/>
            <a:ext cx="1110469" cy="543306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78D7FABB-AC39-4888-BDC9-5A836243ED58}"/>
              </a:ext>
            </a:extLst>
          </p:cNvPr>
          <p:cNvSpPr txBox="1"/>
          <p:nvPr userDrawn="1"/>
        </p:nvSpPr>
        <p:spPr>
          <a:xfrm>
            <a:off x="275167" y="1827027"/>
            <a:ext cx="195053" cy="323071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3" marR="0" lvl="0" indent="0" algn="ctr" defTabSz="761970" rtl="0" eaLnBrk="1" fontAlgn="auto" latinLnBrk="0" hangingPunct="1">
              <a:lnSpc>
                <a:spcPts val="150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spc="21" dirty="0">
                <a:solidFill>
                  <a:srgbClr val="4C4D4F"/>
                </a:solidFill>
                <a:latin typeface="Calibri"/>
                <a:cs typeface="Calibri"/>
              </a:rPr>
              <a:t>OEBB Open Enrollment</a:t>
            </a:r>
            <a:endParaRPr lang="en-US" sz="15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13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7557" y="290945"/>
            <a:ext cx="11044844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557" y="1281545"/>
            <a:ext cx="11044844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Test</a:t>
            </a:r>
          </a:p>
          <a:p>
            <a:pPr lvl="1"/>
            <a:r>
              <a:rPr lang="en-US" dirty="0"/>
              <a:t>Test</a:t>
            </a:r>
          </a:p>
          <a:p>
            <a:pPr lvl="2"/>
            <a:r>
              <a:rPr lang="en-US" dirty="0"/>
              <a:t>Test</a:t>
            </a:r>
          </a:p>
          <a:p>
            <a:pPr lvl="3"/>
            <a:r>
              <a:rPr lang="en-US" dirty="0"/>
              <a:t>Test</a:t>
            </a:r>
          </a:p>
          <a:p>
            <a:pPr lvl="4"/>
            <a:r>
              <a:rPr lang="en-US" dirty="0"/>
              <a:t>Test </a:t>
            </a:r>
          </a:p>
          <a:p>
            <a:pPr lvl="5"/>
            <a:r>
              <a:rPr lang="en-US" dirty="0"/>
              <a:t>Test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492876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92876"/>
            <a:ext cx="812800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5604180-89A3-4842-922A-40F901D63D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17" r:id="rId16"/>
    <p:sldLayoutId id="2147483720" r:id="rId17"/>
    <p:sldLayoutId id="2147483722" r:id="rId18"/>
    <p:sldLayoutId id="2147483703" r:id="rId19"/>
    <p:sldLayoutId id="2147483705" r:id="rId20"/>
    <p:sldLayoutId id="2147483706" r:id="rId21"/>
    <p:sldLayoutId id="2147483708" r:id="rId22"/>
    <p:sldLayoutId id="2147483709" r:id="rId23"/>
    <p:sldLayoutId id="2147483710" r:id="rId24"/>
    <p:sldLayoutId id="2147483712" r:id="rId25"/>
    <p:sldLayoutId id="2147483713" r:id="rId26"/>
    <p:sldLayoutId id="2147483718" r:id="rId2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AE006E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spcAft>
          <a:spcPts val="0"/>
        </a:spcAft>
        <a:buFont typeface="Calibri" panose="020F0502020204030204" pitchFamily="34" charset="0"/>
        <a:buChar char="•"/>
        <a:defRPr sz="2400" b="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1pPr>
      <a:lvl2pPr marL="685800" indent="-228600" algn="l" defTabSz="914400" rtl="0" eaLnBrk="1" latinLnBrk="0" hangingPunct="1"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200" b="0" kern="1200">
          <a:solidFill>
            <a:schemeClr val="tx1">
              <a:lumMod val="50000"/>
              <a:lumOff val="50000"/>
            </a:schemeClr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0"/>
        </a:spcAft>
        <a:buFont typeface="Calibri" panose="020F0502020204030204" pitchFamily="34" charset="0"/>
        <a:buChar char="◦"/>
        <a:defRPr sz="2200" b="0" kern="1200">
          <a:solidFill>
            <a:schemeClr val="tx1">
              <a:lumMod val="50000"/>
              <a:lumOff val="50000"/>
            </a:schemeClr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0"/>
        </a:spcAft>
        <a:buFont typeface="Calibri" panose="020F0502020204030204" pitchFamily="34" charset="0"/>
        <a:buChar char="▪"/>
        <a:defRPr sz="2200" b="0" kern="1200">
          <a:solidFill>
            <a:schemeClr val="tx1">
              <a:lumMod val="50000"/>
              <a:lumOff val="50000"/>
            </a:schemeClr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0"/>
        </a:spcAft>
        <a:buFont typeface="Calibri" panose="020F0502020204030204" pitchFamily="34" charset="0"/>
        <a:buChar char="▫"/>
        <a:defRPr sz="2200" b="0" kern="1200">
          <a:solidFill>
            <a:schemeClr val="tx1">
              <a:lumMod val="50000"/>
              <a:lumOff val="50000"/>
            </a:schemeClr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ts val="0"/>
        </a:spcBef>
        <a:spcAft>
          <a:spcPts val="0"/>
        </a:spcAft>
        <a:buFont typeface="Calibri" panose="020F0502020204030204" pitchFamily="34" charset="0"/>
        <a:buChar char="-"/>
        <a:defRPr sz="22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modahealth.com/memberdashboard/" TargetMode="External"/><Relationship Id="rId7" Type="http://schemas.openxmlformats.org/officeDocument/2006/relationships/image" Target="../media/image30.svg"/><Relationship Id="rId2" Type="http://schemas.openxmlformats.org/officeDocument/2006/relationships/hyperlink" Target="mailto:OEBBquestions@modahealth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03046-B23B-49A0-B4E9-D0079DC591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95401" y="1066800"/>
            <a:ext cx="4419600" cy="1535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OEBB 2021-22 </a:t>
            </a:r>
            <a:b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Enrollment: Vision Plans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7D5FAC-C5BD-4124-957E-FA89670A6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791200"/>
            <a:ext cx="1540768" cy="4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690D-F826-411C-A648-8C98C434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Vision plan options – no changes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6162C0-679C-4C73-B276-24513F10F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97853"/>
              </p:ext>
            </p:extLst>
          </p:nvPr>
        </p:nvGraphicFramePr>
        <p:xfrm>
          <a:off x="1470060" y="1600200"/>
          <a:ext cx="9731339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7677">
                  <a:extLst>
                    <a:ext uri="{9D8B030D-6E8A-4147-A177-3AD203B41FA5}">
                      <a16:colId xmlns:a16="http://schemas.microsoft.com/office/drawing/2014/main" val="1568065848"/>
                    </a:ext>
                  </a:extLst>
                </a:gridCol>
                <a:gridCol w="2144554">
                  <a:extLst>
                    <a:ext uri="{9D8B030D-6E8A-4147-A177-3AD203B41FA5}">
                      <a16:colId xmlns:a16="http://schemas.microsoft.com/office/drawing/2014/main" val="1991538689"/>
                    </a:ext>
                  </a:extLst>
                </a:gridCol>
                <a:gridCol w="2144554">
                  <a:extLst>
                    <a:ext uri="{9D8B030D-6E8A-4147-A177-3AD203B41FA5}">
                      <a16:colId xmlns:a16="http://schemas.microsoft.com/office/drawing/2014/main" val="1627565553"/>
                    </a:ext>
                  </a:extLst>
                </a:gridCol>
                <a:gridCol w="2144554">
                  <a:extLst>
                    <a:ext uri="{9D8B030D-6E8A-4147-A177-3AD203B41FA5}">
                      <a16:colId xmlns:a16="http://schemas.microsoft.com/office/drawing/2014/main" val="1784005879"/>
                    </a:ext>
                  </a:extLst>
                </a:gridCol>
              </a:tblGrid>
              <a:tr h="433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282467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r>
                        <a:rPr lang="en-US" sz="1400" b="1" dirty="0"/>
                        <a:t>Benefit maximum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307784"/>
                  </a:ext>
                </a:extLst>
              </a:tr>
              <a:tr h="4334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What Members pay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77411"/>
                  </a:ext>
                </a:extLst>
              </a:tr>
              <a:tr h="605641">
                <a:tc>
                  <a:txBody>
                    <a:bodyPr/>
                    <a:lstStyle/>
                    <a:p>
                      <a:r>
                        <a:rPr lang="en-US" sz="1400" b="1" dirty="0"/>
                        <a:t>Eye examinations</a:t>
                      </a:r>
                    </a:p>
                    <a:p>
                      <a:r>
                        <a:rPr lang="en-US" sz="1400" dirty="0"/>
                        <a:t>Frequency: Once per plan year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86214"/>
                  </a:ext>
                </a:extLst>
              </a:tr>
              <a:tr h="855023">
                <a:tc>
                  <a:txBody>
                    <a:bodyPr/>
                    <a:lstStyle/>
                    <a:p>
                      <a:r>
                        <a:rPr lang="en-US" sz="1400" b="1" dirty="0"/>
                        <a:t>Lenses</a:t>
                      </a:r>
                    </a:p>
                    <a:p>
                      <a:r>
                        <a:rPr lang="en-US" sz="1400" dirty="0"/>
                        <a:t>Frequency: Contacts or one pair of lenses per plan year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0%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907618"/>
                  </a:ext>
                </a:extLst>
              </a:tr>
              <a:tr h="1353786">
                <a:tc>
                  <a:txBody>
                    <a:bodyPr/>
                    <a:lstStyle/>
                    <a:p>
                      <a:r>
                        <a:rPr lang="en-US" sz="1400" b="1" dirty="0"/>
                        <a:t>Frames</a:t>
                      </a:r>
                    </a:p>
                    <a:p>
                      <a:r>
                        <a:rPr lang="en-US" sz="1400" dirty="0"/>
                        <a:t>Frequency: One pair per plan year for members under age 17; One pair per every two plan years for members age 17 and older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0%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5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99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97E-A5AA-474E-94FC-8BC87751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058193"/>
            <a:ext cx="3821280" cy="3198813"/>
          </a:xfrm>
        </p:spPr>
        <p:txBody>
          <a:bodyPr>
            <a:noAutofit/>
          </a:bodyPr>
          <a:lstStyle/>
          <a:p>
            <a:r>
              <a:rPr lang="en-US" sz="2000" dirty="0"/>
              <a:t>You may see any licensed ophthalmologist, optometrist </a:t>
            </a:r>
            <a:br>
              <a:rPr lang="en-US" sz="2000" dirty="0"/>
            </a:br>
            <a:r>
              <a:rPr lang="en-US" sz="2000" dirty="0"/>
              <a:t>or optician</a:t>
            </a:r>
          </a:p>
          <a:p>
            <a:r>
              <a:rPr lang="en-US" sz="2000" dirty="0"/>
              <a:t>Receive discounted rate from a </a:t>
            </a:r>
            <a:r>
              <a:rPr lang="en-US" sz="2000" dirty="0" err="1"/>
              <a:t>Moda</a:t>
            </a:r>
            <a:r>
              <a:rPr lang="en-US" sz="2000" dirty="0"/>
              <a:t> Health-contracted provider (use Find Care ― </a:t>
            </a:r>
            <a:r>
              <a:rPr lang="en-US" sz="2000" dirty="0" err="1"/>
              <a:t>Moda</a:t>
            </a:r>
            <a:r>
              <a:rPr lang="en-US" sz="2000" dirty="0"/>
              <a:t> Health’s online provider directory)</a:t>
            </a:r>
          </a:p>
          <a:p>
            <a:r>
              <a:rPr lang="en-US" sz="2000" dirty="0"/>
              <a:t>Benefits run on a plan year basis (Oct. 1 – Sept. 30)</a:t>
            </a:r>
          </a:p>
          <a:p>
            <a:r>
              <a:rPr lang="en-US" sz="2000" dirty="0"/>
              <a:t>Benefit maximum includes exam and hardware</a:t>
            </a: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9A73E-EE2F-436B-B15B-6269A869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14400"/>
            <a:ext cx="3452980" cy="5926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Vision – key things to remember</a:t>
            </a:r>
          </a:p>
        </p:txBody>
      </p:sp>
      <p:pic>
        <p:nvPicPr>
          <p:cNvPr id="7" name="Picture 6" descr="A picture containing person, indoor, baby, dessert&#10;&#10;Description automatically generated">
            <a:extLst>
              <a:ext uri="{FF2B5EF4-FFF2-40B4-BE49-F238E27FC236}">
                <a16:creationId xmlns:a16="http://schemas.microsoft.com/office/drawing/2014/main" id="{76FE57C8-FB7B-4E0B-B00D-48997DBF9E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r="21417"/>
          <a:stretch/>
        </p:blipFill>
        <p:spPr>
          <a:xfrm>
            <a:off x="5562601" y="0"/>
            <a:ext cx="662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9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0B0AC2-1EF2-4495-B820-6D5C304F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13789" r="2" b="8616"/>
          <a:stretch/>
        </p:blipFill>
        <p:spPr>
          <a:xfrm>
            <a:off x="5562600" y="0"/>
            <a:ext cx="66294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F3758A-1CCF-46B6-90FB-FFDB2493E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3597064" cy="1154162"/>
          </a:xfrm>
        </p:spPr>
        <p:txBody>
          <a:bodyPr/>
          <a:lstStyle/>
          <a:p>
            <a:r>
              <a:rPr lang="en-US" sz="3750" dirty="0"/>
              <a:t>Member resources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B5506-FB9C-4465-8680-7AC07B818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80" y="5933693"/>
            <a:ext cx="2364652" cy="5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5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DDD5A9-C15B-4AA4-8025-B892C0E8A365}"/>
              </a:ext>
            </a:extLst>
          </p:cNvPr>
          <p:cNvSpPr/>
          <p:nvPr/>
        </p:nvSpPr>
        <p:spPr>
          <a:xfrm>
            <a:off x="4267200" y="1437397"/>
            <a:ext cx="4694894" cy="4722850"/>
          </a:xfrm>
          <a:prstGeom prst="roundRect">
            <a:avLst>
              <a:gd name="adj" fmla="val 1765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C69512-B5BA-4272-8CAA-545A823B1738}"/>
              </a:ext>
            </a:extLst>
          </p:cNvPr>
          <p:cNvGrpSpPr/>
          <p:nvPr/>
        </p:nvGrpSpPr>
        <p:grpSpPr>
          <a:xfrm>
            <a:off x="4572001" y="1603783"/>
            <a:ext cx="4106461" cy="4282779"/>
            <a:chOff x="2743200" y="1752260"/>
            <a:chExt cx="4106461" cy="428277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977FE5-1566-40A9-836C-188F2933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47" t="8314" r="810"/>
            <a:stretch/>
          </p:blipFill>
          <p:spPr>
            <a:xfrm>
              <a:off x="2743200" y="1752260"/>
              <a:ext cx="4072339" cy="428277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BE0056-DEA0-4AF8-B028-65DD74740C18}"/>
                </a:ext>
              </a:extLst>
            </p:cNvPr>
            <p:cNvSpPr/>
            <p:nvPr/>
          </p:nvSpPr>
          <p:spPr>
            <a:xfrm>
              <a:off x="3701459" y="5958840"/>
              <a:ext cx="3148202" cy="76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5AEFCB82-357F-43DB-9C1B-03E8650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modahealth.com/</a:t>
            </a:r>
            <a:r>
              <a:rPr lang="en-US" dirty="0" err="1"/>
              <a:t>oebb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C3E19-2036-4828-A072-47C57CA451AC}"/>
              </a:ext>
            </a:extLst>
          </p:cNvPr>
          <p:cNvSpPr txBox="1"/>
          <p:nvPr/>
        </p:nvSpPr>
        <p:spPr>
          <a:xfrm>
            <a:off x="2500712" y="4880723"/>
            <a:ext cx="1448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in to your Member Dashboard here! 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2F6E784A-2FE1-4F75-8C1D-71C7150EEE7D}"/>
              </a:ext>
            </a:extLst>
          </p:cNvPr>
          <p:cNvSpPr/>
          <p:nvPr/>
        </p:nvSpPr>
        <p:spPr>
          <a:xfrm>
            <a:off x="3810001" y="4880723"/>
            <a:ext cx="695117" cy="263691"/>
          </a:xfrm>
          <a:prstGeom prst="rightArrow">
            <a:avLst/>
          </a:prstGeom>
          <a:solidFill>
            <a:srgbClr val="6CC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015713-188D-431A-87F1-175623CD5523}"/>
              </a:ext>
            </a:extLst>
          </p:cNvPr>
          <p:cNvSpPr/>
          <p:nvPr/>
        </p:nvSpPr>
        <p:spPr>
          <a:xfrm>
            <a:off x="4572000" y="4743563"/>
            <a:ext cx="879224" cy="1219199"/>
          </a:xfrm>
          <a:prstGeom prst="rect">
            <a:avLst/>
          </a:prstGeom>
          <a:noFill/>
          <a:ln>
            <a:solidFill>
              <a:srgbClr val="7CCE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electronics, different&#10;&#10;Description automatically generated">
            <a:extLst>
              <a:ext uri="{FF2B5EF4-FFF2-40B4-BE49-F238E27FC236}">
                <a16:creationId xmlns:a16="http://schemas.microsoft.com/office/drawing/2014/main" id="{70CC5E10-9CBA-479E-B6AE-1483F0EBE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5410200" cy="31541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B7E05C-5AA6-4019-A78A-7DC0C445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264" y="685800"/>
            <a:ext cx="9986735" cy="592667"/>
          </a:xfrm>
        </p:spPr>
        <p:txBody>
          <a:bodyPr>
            <a:normAutofit fontScale="90000"/>
          </a:bodyPr>
          <a:lstStyle/>
          <a:p>
            <a:r>
              <a:rPr lang="en-US" dirty="0"/>
              <a:t>Member Dashboard – your personal member website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46CF15-F0A1-49BA-BBD6-588BB2B1CA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3264" y="2590800"/>
            <a:ext cx="5410200" cy="26670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 your benefits and Member Handbook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claims and review electronic </a:t>
            </a:r>
            <a:b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explanations of benefits (EOBs)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Download your member ID card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7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96A0-7BA2-4207-9476-F5DE122E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Care – </a:t>
            </a:r>
            <a:r>
              <a:rPr lang="en-US" dirty="0" err="1"/>
              <a:t>Moda</a:t>
            </a:r>
            <a:r>
              <a:rPr lang="en-US" dirty="0"/>
              <a:t> Health’s online provider directory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0562C2-458A-4B82-991A-B0D2AD2AE14F}"/>
              </a:ext>
            </a:extLst>
          </p:cNvPr>
          <p:cNvGrpSpPr/>
          <p:nvPr/>
        </p:nvGrpSpPr>
        <p:grpSpPr>
          <a:xfrm>
            <a:off x="2362200" y="1524000"/>
            <a:ext cx="8077200" cy="4062287"/>
            <a:chOff x="389155" y="1447800"/>
            <a:chExt cx="8526245" cy="42881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210AFB-4D42-412D-B9EB-09849A124E45}"/>
                </a:ext>
              </a:extLst>
            </p:cNvPr>
            <p:cNvSpPr txBox="1"/>
            <p:nvPr/>
          </p:nvSpPr>
          <p:spPr>
            <a:xfrm>
              <a:off x="422709" y="5016842"/>
              <a:ext cx="2123377" cy="55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Click on Find Care on the Moda/OEBB homepage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D82D78-158E-4918-9BDA-25C67F4A1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2986" y="1528930"/>
              <a:ext cx="2162052" cy="26009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DB840-210B-4737-8FD9-93FF9A5C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956" y="1851966"/>
              <a:ext cx="965183" cy="9182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AEB339-C53F-499B-9FDA-ADCBA9484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3711" y="1639970"/>
              <a:ext cx="2075489" cy="24572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402AA4-5D79-417E-950B-23D9D1906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274" y="2292998"/>
              <a:ext cx="1033926" cy="9836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9E8A42-B5F8-4C2D-8073-B275FE0227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2909" b="3804"/>
            <a:stretch/>
          </p:blipFill>
          <p:spPr>
            <a:xfrm>
              <a:off x="4272987" y="4196055"/>
              <a:ext cx="2038907" cy="138318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BC0F3A-EB62-40EC-8AA2-34F1BFB3DE12}"/>
                </a:ext>
              </a:extLst>
            </p:cNvPr>
            <p:cNvSpPr/>
            <p:nvPr/>
          </p:nvSpPr>
          <p:spPr>
            <a:xfrm>
              <a:off x="459631" y="1535668"/>
              <a:ext cx="3686650" cy="357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Search for providers in your network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1EDFC48-8B2F-4BD5-996B-D01F4C2E3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71" r="5909" b="300"/>
            <a:stretch/>
          </p:blipFill>
          <p:spPr>
            <a:xfrm>
              <a:off x="6721427" y="4254623"/>
              <a:ext cx="2100012" cy="1383186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EC79558-933D-4432-A2D3-4347828F6346}"/>
                </a:ext>
              </a:extLst>
            </p:cNvPr>
            <p:cNvGrpSpPr/>
            <p:nvPr/>
          </p:nvGrpSpPr>
          <p:grpSpPr>
            <a:xfrm>
              <a:off x="533399" y="2019613"/>
              <a:ext cx="3499445" cy="2543862"/>
              <a:chOff x="1182079" y="2105171"/>
              <a:chExt cx="3362904" cy="249950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6965933-79D6-450B-96F0-E3F30114B0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928" t="-624" r="791" b="2890"/>
              <a:stretch/>
            </p:blipFill>
            <p:spPr>
              <a:xfrm>
                <a:off x="1182079" y="2105171"/>
                <a:ext cx="3335760" cy="2372737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8CF528-A3EA-42F9-9052-2369EBFFDC68}"/>
                  </a:ext>
                </a:extLst>
              </p:cNvPr>
              <p:cNvSpPr/>
              <p:nvPr/>
            </p:nvSpPr>
            <p:spPr>
              <a:xfrm>
                <a:off x="2057400" y="4343400"/>
                <a:ext cx="2487583" cy="2612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8FE6C63-1E92-4AC0-80B2-75DF8ADC3091}"/>
                </a:ext>
              </a:extLst>
            </p:cNvPr>
            <p:cNvSpPr/>
            <p:nvPr/>
          </p:nvSpPr>
          <p:spPr>
            <a:xfrm rot="16200000">
              <a:off x="642921" y="4667328"/>
              <a:ext cx="523219" cy="177001"/>
            </a:xfrm>
            <a:prstGeom prst="rightArrow">
              <a:avLst/>
            </a:prstGeom>
            <a:solidFill>
              <a:srgbClr val="6CCB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E5B3427-75FB-444E-A55B-018E57851646}"/>
                </a:ext>
              </a:extLst>
            </p:cNvPr>
            <p:cNvSpPr/>
            <p:nvPr/>
          </p:nvSpPr>
          <p:spPr>
            <a:xfrm>
              <a:off x="389155" y="1471827"/>
              <a:ext cx="3751732" cy="4264100"/>
            </a:xfrm>
            <a:prstGeom prst="roundRect">
              <a:avLst>
                <a:gd name="adj" fmla="val 1765"/>
              </a:avLst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661FDFB-3BC7-4CC3-9E06-648A50FF9470}"/>
                </a:ext>
              </a:extLst>
            </p:cNvPr>
            <p:cNvSpPr/>
            <p:nvPr/>
          </p:nvSpPr>
          <p:spPr>
            <a:xfrm>
              <a:off x="6630204" y="1447800"/>
              <a:ext cx="2285196" cy="4264099"/>
            </a:xfrm>
            <a:prstGeom prst="roundRect">
              <a:avLst>
                <a:gd name="adj" fmla="val 3299"/>
              </a:avLst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86E3A0A-83B5-4D5F-B16A-0760482E2878}"/>
                </a:ext>
              </a:extLst>
            </p:cNvPr>
            <p:cNvSpPr/>
            <p:nvPr/>
          </p:nvSpPr>
          <p:spPr>
            <a:xfrm>
              <a:off x="4246899" y="1471827"/>
              <a:ext cx="2285196" cy="4264099"/>
            </a:xfrm>
            <a:prstGeom prst="roundRect">
              <a:avLst>
                <a:gd name="adj" fmla="val 3299"/>
              </a:avLst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A9ACE5-3730-4FE2-AD3E-082E38B72B14}"/>
                </a:ext>
              </a:extLst>
            </p:cNvPr>
            <p:cNvSpPr/>
            <p:nvPr/>
          </p:nvSpPr>
          <p:spPr>
            <a:xfrm>
              <a:off x="533399" y="2019613"/>
              <a:ext cx="3471199" cy="2414842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310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A98E12-DEFC-4D70-8050-80DC61004533}"/>
              </a:ext>
            </a:extLst>
          </p:cNvPr>
          <p:cNvSpPr/>
          <p:nvPr/>
        </p:nvSpPr>
        <p:spPr>
          <a:xfrm>
            <a:off x="1408096" y="4572000"/>
            <a:ext cx="9259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email Moda at </a:t>
            </a:r>
            <a:r>
              <a:rPr lang="en-US" dirty="0">
                <a:solidFill>
                  <a:srgbClr val="AE006E"/>
                </a:solidFill>
                <a:hlinkClick r:id="rId2"/>
              </a:rPr>
              <a:t>OEBBquestions@modahealth.com</a:t>
            </a:r>
            <a:endParaRPr lang="en-US" dirty="0">
              <a:solidFill>
                <a:srgbClr val="AE006E"/>
              </a:solidFill>
            </a:endParaRPr>
          </a:p>
          <a:p>
            <a:endParaRPr lang="en-US" dirty="0">
              <a:solidFill>
                <a:srgbClr val="AE006E"/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also message a Health Navigator instantly through your </a:t>
            </a:r>
            <a:r>
              <a:rPr lang="en-US" dirty="0">
                <a:hlinkClick r:id="rId3"/>
              </a:rPr>
              <a:t>Member Dashboard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62E0E-2B93-44A5-9F16-4736C37B0010}"/>
              </a:ext>
            </a:extLst>
          </p:cNvPr>
          <p:cNvSpPr/>
          <p:nvPr/>
        </p:nvSpPr>
        <p:spPr>
          <a:xfrm>
            <a:off x="1371600" y="1575616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Monday through Friday from 7:30 a.m. to 5:30 p.m. Pacific time.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51D11-48E4-4E23-88C4-D80ECC01E7D1}"/>
              </a:ext>
            </a:extLst>
          </p:cNvPr>
          <p:cNvSpPr txBox="1"/>
          <p:nvPr/>
        </p:nvSpPr>
        <p:spPr>
          <a:xfrm>
            <a:off x="1837784" y="3435289"/>
            <a:ext cx="1784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Medical/Vision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866-923-0409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7DD43-0D02-4E4D-B90D-7940FCB26ED2}"/>
              </a:ext>
            </a:extLst>
          </p:cNvPr>
          <p:cNvSpPr txBox="1"/>
          <p:nvPr/>
        </p:nvSpPr>
        <p:spPr>
          <a:xfrm>
            <a:off x="6302699" y="3429000"/>
            <a:ext cx="194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Dental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866-923-0410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A0B6D0-0F7E-4926-8253-0ED5D7130C2F}"/>
              </a:ext>
            </a:extLst>
          </p:cNvPr>
          <p:cNvSpPr txBox="1"/>
          <p:nvPr/>
        </p:nvSpPr>
        <p:spPr>
          <a:xfrm>
            <a:off x="3889227" y="343528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Pharmacy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866-923-0409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49C349-3AD9-451D-B320-3B3B3B55009A}"/>
              </a:ext>
            </a:extLst>
          </p:cNvPr>
          <p:cNvGrpSpPr/>
          <p:nvPr/>
        </p:nvGrpSpPr>
        <p:grpSpPr>
          <a:xfrm>
            <a:off x="1981200" y="2194280"/>
            <a:ext cx="1149055" cy="1149055"/>
            <a:chOff x="2784976" y="5366099"/>
            <a:chExt cx="887730" cy="887730"/>
          </a:xfrm>
        </p:grpSpPr>
        <p:sp>
          <p:nvSpPr>
            <p:cNvPr id="14" name="object 47">
              <a:extLst>
                <a:ext uri="{FF2B5EF4-FFF2-40B4-BE49-F238E27FC236}">
                  <a16:creationId xmlns:a16="http://schemas.microsoft.com/office/drawing/2014/main" id="{4A221270-5550-4D81-80C9-65C73D03C4B1}"/>
                </a:ext>
              </a:extLst>
            </p:cNvPr>
            <p:cNvSpPr/>
            <p:nvPr/>
          </p:nvSpPr>
          <p:spPr>
            <a:xfrm>
              <a:off x="2784976" y="5366099"/>
              <a:ext cx="887730" cy="887730"/>
            </a:xfrm>
            <a:custGeom>
              <a:avLst/>
              <a:gdLst/>
              <a:ahLst/>
              <a:cxnLst/>
              <a:rect l="l" t="t" r="r" b="b"/>
              <a:pathLst>
                <a:path w="887729" h="887729">
                  <a:moveTo>
                    <a:pt x="443572" y="0"/>
                  </a:moveTo>
                  <a:lnTo>
                    <a:pt x="395239" y="2602"/>
                  </a:lnTo>
                  <a:lnTo>
                    <a:pt x="348414" y="10230"/>
                  </a:lnTo>
                  <a:lnTo>
                    <a:pt x="303367" y="22613"/>
                  </a:lnTo>
                  <a:lnTo>
                    <a:pt x="260369" y="39479"/>
                  </a:lnTo>
                  <a:lnTo>
                    <a:pt x="219691" y="60559"/>
                  </a:lnTo>
                  <a:lnTo>
                    <a:pt x="181602" y="85582"/>
                  </a:lnTo>
                  <a:lnTo>
                    <a:pt x="146374" y="114277"/>
                  </a:lnTo>
                  <a:lnTo>
                    <a:pt x="114277" y="146374"/>
                  </a:lnTo>
                  <a:lnTo>
                    <a:pt x="85582" y="181602"/>
                  </a:lnTo>
                  <a:lnTo>
                    <a:pt x="60559" y="219691"/>
                  </a:lnTo>
                  <a:lnTo>
                    <a:pt x="39479" y="260369"/>
                  </a:lnTo>
                  <a:lnTo>
                    <a:pt x="22613" y="303367"/>
                  </a:lnTo>
                  <a:lnTo>
                    <a:pt x="10230" y="348414"/>
                  </a:lnTo>
                  <a:lnTo>
                    <a:pt x="2602" y="395239"/>
                  </a:lnTo>
                  <a:lnTo>
                    <a:pt x="0" y="443572"/>
                  </a:lnTo>
                  <a:lnTo>
                    <a:pt x="2602" y="491905"/>
                  </a:lnTo>
                  <a:lnTo>
                    <a:pt x="10230" y="538731"/>
                  </a:lnTo>
                  <a:lnTo>
                    <a:pt x="22613" y="583777"/>
                  </a:lnTo>
                  <a:lnTo>
                    <a:pt x="39479" y="626776"/>
                  </a:lnTo>
                  <a:lnTo>
                    <a:pt x="60559" y="667454"/>
                  </a:lnTo>
                  <a:lnTo>
                    <a:pt x="85582" y="705543"/>
                  </a:lnTo>
                  <a:lnTo>
                    <a:pt x="114277" y="740771"/>
                  </a:lnTo>
                  <a:lnTo>
                    <a:pt x="146374" y="772868"/>
                  </a:lnTo>
                  <a:lnTo>
                    <a:pt x="181602" y="801563"/>
                  </a:lnTo>
                  <a:lnTo>
                    <a:pt x="219691" y="826586"/>
                  </a:lnTo>
                  <a:lnTo>
                    <a:pt x="260369" y="847666"/>
                  </a:lnTo>
                  <a:lnTo>
                    <a:pt x="303367" y="864532"/>
                  </a:lnTo>
                  <a:lnTo>
                    <a:pt x="348414" y="876915"/>
                  </a:lnTo>
                  <a:lnTo>
                    <a:pt x="395239" y="884543"/>
                  </a:lnTo>
                  <a:lnTo>
                    <a:pt x="443572" y="887145"/>
                  </a:lnTo>
                  <a:lnTo>
                    <a:pt x="491905" y="884543"/>
                  </a:lnTo>
                  <a:lnTo>
                    <a:pt x="538731" y="876915"/>
                  </a:lnTo>
                  <a:lnTo>
                    <a:pt x="583777" y="864532"/>
                  </a:lnTo>
                  <a:lnTo>
                    <a:pt x="626776" y="847666"/>
                  </a:lnTo>
                  <a:lnTo>
                    <a:pt x="667454" y="826586"/>
                  </a:lnTo>
                  <a:lnTo>
                    <a:pt x="705543" y="801563"/>
                  </a:lnTo>
                  <a:lnTo>
                    <a:pt x="740771" y="772868"/>
                  </a:lnTo>
                  <a:lnTo>
                    <a:pt x="772868" y="740771"/>
                  </a:lnTo>
                  <a:lnTo>
                    <a:pt x="801563" y="705543"/>
                  </a:lnTo>
                  <a:lnTo>
                    <a:pt x="826586" y="667454"/>
                  </a:lnTo>
                  <a:lnTo>
                    <a:pt x="847666" y="626776"/>
                  </a:lnTo>
                  <a:lnTo>
                    <a:pt x="864532" y="583777"/>
                  </a:lnTo>
                  <a:lnTo>
                    <a:pt x="876915" y="538731"/>
                  </a:lnTo>
                  <a:lnTo>
                    <a:pt x="884543" y="491905"/>
                  </a:lnTo>
                  <a:lnTo>
                    <a:pt x="887145" y="443572"/>
                  </a:lnTo>
                  <a:lnTo>
                    <a:pt x="884543" y="395239"/>
                  </a:lnTo>
                  <a:lnTo>
                    <a:pt x="876915" y="348414"/>
                  </a:lnTo>
                  <a:lnTo>
                    <a:pt x="864532" y="303367"/>
                  </a:lnTo>
                  <a:lnTo>
                    <a:pt x="847666" y="260369"/>
                  </a:lnTo>
                  <a:lnTo>
                    <a:pt x="826586" y="219691"/>
                  </a:lnTo>
                  <a:lnTo>
                    <a:pt x="801563" y="181602"/>
                  </a:lnTo>
                  <a:lnTo>
                    <a:pt x="772868" y="146374"/>
                  </a:lnTo>
                  <a:lnTo>
                    <a:pt x="740771" y="114277"/>
                  </a:lnTo>
                  <a:lnTo>
                    <a:pt x="705543" y="85582"/>
                  </a:lnTo>
                  <a:lnTo>
                    <a:pt x="667454" y="60559"/>
                  </a:lnTo>
                  <a:lnTo>
                    <a:pt x="626776" y="39479"/>
                  </a:lnTo>
                  <a:lnTo>
                    <a:pt x="583777" y="22613"/>
                  </a:lnTo>
                  <a:lnTo>
                    <a:pt x="538731" y="10230"/>
                  </a:lnTo>
                  <a:lnTo>
                    <a:pt x="491905" y="2602"/>
                  </a:lnTo>
                  <a:lnTo>
                    <a:pt x="443572" y="0"/>
                  </a:lnTo>
                  <a:close/>
                </a:path>
              </a:pathLst>
            </a:custGeom>
            <a:solidFill>
              <a:srgbClr val="00A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EF40C7C-7FF0-4299-B061-F07EA5869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21769" y="5413575"/>
              <a:ext cx="781050" cy="78105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51F2DE-B885-4B43-AE7E-089CD255A3AB}"/>
              </a:ext>
            </a:extLst>
          </p:cNvPr>
          <p:cNvGrpSpPr/>
          <p:nvPr/>
        </p:nvGrpSpPr>
        <p:grpSpPr>
          <a:xfrm>
            <a:off x="6699547" y="2194280"/>
            <a:ext cx="1149055" cy="1149055"/>
            <a:chOff x="1737366" y="5429434"/>
            <a:chExt cx="887730" cy="887730"/>
          </a:xfrm>
        </p:grpSpPr>
        <p:sp>
          <p:nvSpPr>
            <p:cNvPr id="18" name="object 39">
              <a:extLst>
                <a:ext uri="{FF2B5EF4-FFF2-40B4-BE49-F238E27FC236}">
                  <a16:creationId xmlns:a16="http://schemas.microsoft.com/office/drawing/2014/main" id="{AEA2DED4-785D-4766-BDCE-1E1898F79033}"/>
                </a:ext>
              </a:extLst>
            </p:cNvPr>
            <p:cNvSpPr/>
            <p:nvPr/>
          </p:nvSpPr>
          <p:spPr>
            <a:xfrm>
              <a:off x="1737366" y="5429434"/>
              <a:ext cx="887730" cy="887730"/>
            </a:xfrm>
            <a:custGeom>
              <a:avLst/>
              <a:gdLst/>
              <a:ahLst/>
              <a:cxnLst/>
              <a:rect l="l" t="t" r="r" b="b"/>
              <a:pathLst>
                <a:path w="887730" h="887729">
                  <a:moveTo>
                    <a:pt x="443560" y="0"/>
                  </a:moveTo>
                  <a:lnTo>
                    <a:pt x="395229" y="2602"/>
                  </a:lnTo>
                  <a:lnTo>
                    <a:pt x="348406" y="10230"/>
                  </a:lnTo>
                  <a:lnTo>
                    <a:pt x="303361" y="22613"/>
                  </a:lnTo>
                  <a:lnTo>
                    <a:pt x="260364" y="39479"/>
                  </a:lnTo>
                  <a:lnTo>
                    <a:pt x="219687" y="60559"/>
                  </a:lnTo>
                  <a:lnTo>
                    <a:pt x="181599" y="85582"/>
                  </a:lnTo>
                  <a:lnTo>
                    <a:pt x="146372" y="114277"/>
                  </a:lnTo>
                  <a:lnTo>
                    <a:pt x="114276" y="146374"/>
                  </a:lnTo>
                  <a:lnTo>
                    <a:pt x="85581" y="181602"/>
                  </a:lnTo>
                  <a:lnTo>
                    <a:pt x="60559" y="219691"/>
                  </a:lnTo>
                  <a:lnTo>
                    <a:pt x="39479" y="260369"/>
                  </a:lnTo>
                  <a:lnTo>
                    <a:pt x="22613" y="303367"/>
                  </a:lnTo>
                  <a:lnTo>
                    <a:pt x="10230" y="348414"/>
                  </a:lnTo>
                  <a:lnTo>
                    <a:pt x="2602" y="395239"/>
                  </a:lnTo>
                  <a:lnTo>
                    <a:pt x="0" y="443572"/>
                  </a:lnTo>
                  <a:lnTo>
                    <a:pt x="2602" y="491905"/>
                  </a:lnTo>
                  <a:lnTo>
                    <a:pt x="10230" y="538731"/>
                  </a:lnTo>
                  <a:lnTo>
                    <a:pt x="22613" y="583777"/>
                  </a:lnTo>
                  <a:lnTo>
                    <a:pt x="39479" y="626776"/>
                  </a:lnTo>
                  <a:lnTo>
                    <a:pt x="60559" y="667454"/>
                  </a:lnTo>
                  <a:lnTo>
                    <a:pt x="85581" y="705543"/>
                  </a:lnTo>
                  <a:lnTo>
                    <a:pt x="114276" y="740771"/>
                  </a:lnTo>
                  <a:lnTo>
                    <a:pt x="146372" y="772868"/>
                  </a:lnTo>
                  <a:lnTo>
                    <a:pt x="181599" y="801563"/>
                  </a:lnTo>
                  <a:lnTo>
                    <a:pt x="219687" y="826586"/>
                  </a:lnTo>
                  <a:lnTo>
                    <a:pt x="260364" y="847666"/>
                  </a:lnTo>
                  <a:lnTo>
                    <a:pt x="303361" y="864532"/>
                  </a:lnTo>
                  <a:lnTo>
                    <a:pt x="348406" y="876915"/>
                  </a:lnTo>
                  <a:lnTo>
                    <a:pt x="395229" y="884543"/>
                  </a:lnTo>
                  <a:lnTo>
                    <a:pt x="443560" y="887145"/>
                  </a:lnTo>
                  <a:lnTo>
                    <a:pt x="491893" y="884543"/>
                  </a:lnTo>
                  <a:lnTo>
                    <a:pt x="538718" y="876915"/>
                  </a:lnTo>
                  <a:lnTo>
                    <a:pt x="583765" y="864532"/>
                  </a:lnTo>
                  <a:lnTo>
                    <a:pt x="626763" y="847666"/>
                  </a:lnTo>
                  <a:lnTo>
                    <a:pt x="667441" y="826586"/>
                  </a:lnTo>
                  <a:lnTo>
                    <a:pt x="705530" y="801563"/>
                  </a:lnTo>
                  <a:lnTo>
                    <a:pt x="740758" y="772868"/>
                  </a:lnTo>
                  <a:lnTo>
                    <a:pt x="772855" y="740771"/>
                  </a:lnTo>
                  <a:lnTo>
                    <a:pt x="801550" y="705543"/>
                  </a:lnTo>
                  <a:lnTo>
                    <a:pt x="826573" y="667454"/>
                  </a:lnTo>
                  <a:lnTo>
                    <a:pt x="847653" y="626776"/>
                  </a:lnTo>
                  <a:lnTo>
                    <a:pt x="864519" y="583777"/>
                  </a:lnTo>
                  <a:lnTo>
                    <a:pt x="876902" y="538731"/>
                  </a:lnTo>
                  <a:lnTo>
                    <a:pt x="884530" y="491905"/>
                  </a:lnTo>
                  <a:lnTo>
                    <a:pt x="887133" y="443572"/>
                  </a:lnTo>
                  <a:lnTo>
                    <a:pt x="884530" y="395239"/>
                  </a:lnTo>
                  <a:lnTo>
                    <a:pt x="876902" y="348414"/>
                  </a:lnTo>
                  <a:lnTo>
                    <a:pt x="864519" y="303367"/>
                  </a:lnTo>
                  <a:lnTo>
                    <a:pt x="847653" y="260369"/>
                  </a:lnTo>
                  <a:lnTo>
                    <a:pt x="826573" y="219691"/>
                  </a:lnTo>
                  <a:lnTo>
                    <a:pt x="801550" y="181602"/>
                  </a:lnTo>
                  <a:lnTo>
                    <a:pt x="772855" y="146374"/>
                  </a:lnTo>
                  <a:lnTo>
                    <a:pt x="740758" y="114277"/>
                  </a:lnTo>
                  <a:lnTo>
                    <a:pt x="705530" y="85582"/>
                  </a:lnTo>
                  <a:lnTo>
                    <a:pt x="667441" y="60559"/>
                  </a:lnTo>
                  <a:lnTo>
                    <a:pt x="626763" y="39479"/>
                  </a:lnTo>
                  <a:lnTo>
                    <a:pt x="583765" y="22613"/>
                  </a:lnTo>
                  <a:lnTo>
                    <a:pt x="538718" y="10230"/>
                  </a:lnTo>
                  <a:lnTo>
                    <a:pt x="491893" y="2602"/>
                  </a:lnTo>
                  <a:lnTo>
                    <a:pt x="443560" y="0"/>
                  </a:lnTo>
                  <a:close/>
                </a:path>
              </a:pathLst>
            </a:custGeom>
            <a:solidFill>
              <a:srgbClr val="00A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BB488A6-FED0-4DC4-B3E7-28C150488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05552" y="5488225"/>
              <a:ext cx="781050" cy="7810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DD0524-4CC4-4C5F-AC81-64245D2A2EEA}"/>
              </a:ext>
            </a:extLst>
          </p:cNvPr>
          <p:cNvGrpSpPr/>
          <p:nvPr/>
        </p:nvGrpSpPr>
        <p:grpSpPr>
          <a:xfrm>
            <a:off x="4343400" y="2194280"/>
            <a:ext cx="1149055" cy="1149055"/>
            <a:chOff x="10479528" y="5366099"/>
            <a:chExt cx="887730" cy="887730"/>
          </a:xfrm>
        </p:grpSpPr>
        <p:sp>
          <p:nvSpPr>
            <p:cNvPr id="21" name="object 50">
              <a:extLst>
                <a:ext uri="{FF2B5EF4-FFF2-40B4-BE49-F238E27FC236}">
                  <a16:creationId xmlns:a16="http://schemas.microsoft.com/office/drawing/2014/main" id="{61B1A0BE-7755-47F7-93F1-BE1F6C808F68}"/>
                </a:ext>
              </a:extLst>
            </p:cNvPr>
            <p:cNvSpPr/>
            <p:nvPr/>
          </p:nvSpPr>
          <p:spPr>
            <a:xfrm>
              <a:off x="10479528" y="5366099"/>
              <a:ext cx="887730" cy="887730"/>
            </a:xfrm>
            <a:custGeom>
              <a:avLst/>
              <a:gdLst/>
              <a:ahLst/>
              <a:cxnLst/>
              <a:rect l="l" t="t" r="r" b="b"/>
              <a:pathLst>
                <a:path w="887729" h="887729">
                  <a:moveTo>
                    <a:pt x="443572" y="0"/>
                  </a:moveTo>
                  <a:lnTo>
                    <a:pt x="395239" y="2602"/>
                  </a:lnTo>
                  <a:lnTo>
                    <a:pt x="348414" y="10230"/>
                  </a:lnTo>
                  <a:lnTo>
                    <a:pt x="303367" y="22613"/>
                  </a:lnTo>
                  <a:lnTo>
                    <a:pt x="260369" y="39479"/>
                  </a:lnTo>
                  <a:lnTo>
                    <a:pt x="219691" y="60559"/>
                  </a:lnTo>
                  <a:lnTo>
                    <a:pt x="181602" y="85582"/>
                  </a:lnTo>
                  <a:lnTo>
                    <a:pt x="146374" y="114277"/>
                  </a:lnTo>
                  <a:lnTo>
                    <a:pt x="114277" y="146374"/>
                  </a:lnTo>
                  <a:lnTo>
                    <a:pt x="85582" y="181602"/>
                  </a:lnTo>
                  <a:lnTo>
                    <a:pt x="60559" y="219691"/>
                  </a:lnTo>
                  <a:lnTo>
                    <a:pt x="39479" y="260369"/>
                  </a:lnTo>
                  <a:lnTo>
                    <a:pt x="22613" y="303367"/>
                  </a:lnTo>
                  <a:lnTo>
                    <a:pt x="10230" y="348414"/>
                  </a:lnTo>
                  <a:lnTo>
                    <a:pt x="2602" y="395239"/>
                  </a:lnTo>
                  <a:lnTo>
                    <a:pt x="0" y="443572"/>
                  </a:lnTo>
                  <a:lnTo>
                    <a:pt x="2602" y="491905"/>
                  </a:lnTo>
                  <a:lnTo>
                    <a:pt x="10230" y="538731"/>
                  </a:lnTo>
                  <a:lnTo>
                    <a:pt x="22613" y="583777"/>
                  </a:lnTo>
                  <a:lnTo>
                    <a:pt x="39479" y="626776"/>
                  </a:lnTo>
                  <a:lnTo>
                    <a:pt x="60559" y="667454"/>
                  </a:lnTo>
                  <a:lnTo>
                    <a:pt x="85582" y="705543"/>
                  </a:lnTo>
                  <a:lnTo>
                    <a:pt x="114277" y="740771"/>
                  </a:lnTo>
                  <a:lnTo>
                    <a:pt x="146374" y="772868"/>
                  </a:lnTo>
                  <a:lnTo>
                    <a:pt x="181602" y="801563"/>
                  </a:lnTo>
                  <a:lnTo>
                    <a:pt x="219691" y="826586"/>
                  </a:lnTo>
                  <a:lnTo>
                    <a:pt x="260369" y="847666"/>
                  </a:lnTo>
                  <a:lnTo>
                    <a:pt x="303367" y="864532"/>
                  </a:lnTo>
                  <a:lnTo>
                    <a:pt x="348414" y="876915"/>
                  </a:lnTo>
                  <a:lnTo>
                    <a:pt x="395239" y="884543"/>
                  </a:lnTo>
                  <a:lnTo>
                    <a:pt x="443572" y="887145"/>
                  </a:lnTo>
                  <a:lnTo>
                    <a:pt x="491905" y="884543"/>
                  </a:lnTo>
                  <a:lnTo>
                    <a:pt x="538731" y="876915"/>
                  </a:lnTo>
                  <a:lnTo>
                    <a:pt x="583777" y="864532"/>
                  </a:lnTo>
                  <a:lnTo>
                    <a:pt x="626776" y="847666"/>
                  </a:lnTo>
                  <a:lnTo>
                    <a:pt x="667454" y="826586"/>
                  </a:lnTo>
                  <a:lnTo>
                    <a:pt x="705543" y="801563"/>
                  </a:lnTo>
                  <a:lnTo>
                    <a:pt x="740771" y="772868"/>
                  </a:lnTo>
                  <a:lnTo>
                    <a:pt x="772868" y="740771"/>
                  </a:lnTo>
                  <a:lnTo>
                    <a:pt x="801563" y="705543"/>
                  </a:lnTo>
                  <a:lnTo>
                    <a:pt x="826586" y="667454"/>
                  </a:lnTo>
                  <a:lnTo>
                    <a:pt x="847666" y="626776"/>
                  </a:lnTo>
                  <a:lnTo>
                    <a:pt x="864532" y="583777"/>
                  </a:lnTo>
                  <a:lnTo>
                    <a:pt x="876915" y="538731"/>
                  </a:lnTo>
                  <a:lnTo>
                    <a:pt x="884543" y="491905"/>
                  </a:lnTo>
                  <a:lnTo>
                    <a:pt x="887145" y="443572"/>
                  </a:lnTo>
                  <a:lnTo>
                    <a:pt x="884543" y="395239"/>
                  </a:lnTo>
                  <a:lnTo>
                    <a:pt x="876915" y="348414"/>
                  </a:lnTo>
                  <a:lnTo>
                    <a:pt x="864532" y="303367"/>
                  </a:lnTo>
                  <a:lnTo>
                    <a:pt x="847666" y="260369"/>
                  </a:lnTo>
                  <a:lnTo>
                    <a:pt x="826586" y="219691"/>
                  </a:lnTo>
                  <a:lnTo>
                    <a:pt x="801563" y="181602"/>
                  </a:lnTo>
                  <a:lnTo>
                    <a:pt x="772868" y="146374"/>
                  </a:lnTo>
                  <a:lnTo>
                    <a:pt x="740771" y="114277"/>
                  </a:lnTo>
                  <a:lnTo>
                    <a:pt x="705543" y="85582"/>
                  </a:lnTo>
                  <a:lnTo>
                    <a:pt x="667454" y="60559"/>
                  </a:lnTo>
                  <a:lnTo>
                    <a:pt x="626776" y="39479"/>
                  </a:lnTo>
                  <a:lnTo>
                    <a:pt x="583777" y="22613"/>
                  </a:lnTo>
                  <a:lnTo>
                    <a:pt x="538731" y="10230"/>
                  </a:lnTo>
                  <a:lnTo>
                    <a:pt x="491905" y="2602"/>
                  </a:lnTo>
                  <a:lnTo>
                    <a:pt x="443572" y="0"/>
                  </a:lnTo>
                  <a:close/>
                </a:path>
              </a:pathLst>
            </a:custGeom>
            <a:solidFill>
              <a:srgbClr val="00A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26716F07-EC89-4AFC-B5CB-3F1B145B4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40746" y="5419439"/>
              <a:ext cx="781050" cy="781050"/>
            </a:xfrm>
            <a:prstGeom prst="rect">
              <a:avLst/>
            </a:prstGeom>
          </p:spPr>
        </p:pic>
      </p:grpSp>
      <p:sp>
        <p:nvSpPr>
          <p:cNvPr id="23" name="Title 5">
            <a:extLst>
              <a:ext uri="{FF2B5EF4-FFF2-40B4-BE49-F238E27FC236}">
                <a16:creationId xmlns:a16="http://schemas.microsoft.com/office/drawing/2014/main" id="{7E6F73E3-E772-41BF-8179-3002E4959C8E}"/>
              </a:ext>
            </a:extLst>
          </p:cNvPr>
          <p:cNvSpPr txBox="1">
            <a:spLocks/>
          </p:cNvSpPr>
          <p:nvPr/>
        </p:nvSpPr>
        <p:spPr>
          <a:xfrm>
            <a:off x="3059408" y="685800"/>
            <a:ext cx="5703592" cy="5926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50" b="1" i="0" kern="1200">
                <a:solidFill>
                  <a:srgbClr val="4C4D4F"/>
                </a:solidFill>
                <a:latin typeface="Calibri"/>
                <a:ea typeface="Verdana" pitchFamily="34" charset="0"/>
                <a:cs typeface="Calibri"/>
              </a:defRPr>
            </a:lvl1pPr>
          </a:lstStyle>
          <a:p>
            <a:r>
              <a:rPr lang="en-US" b="0"/>
              <a:t>|</a:t>
            </a:r>
            <a:r>
              <a:rPr lang="en-US"/>
              <a:t>  Health Navigators</a:t>
            </a:r>
            <a:endParaRPr lang="en-US" dirty="0"/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6A509499-36C1-499D-83C3-06997A31A7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08" y="753712"/>
            <a:ext cx="1371600" cy="5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D0AA-FC11-446A-BAD5-C16A49C54C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43200" y="2057400"/>
            <a:ext cx="6171316" cy="15517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000" dirty="0">
                <a:solidFill>
                  <a:schemeClr val="bg2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55539533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age">
  <a:themeElements>
    <a:clrScheme name="Moda 2016">
      <a:dk1>
        <a:srgbClr val="000000"/>
      </a:dk1>
      <a:lt1>
        <a:srgbClr val="FFFFFF"/>
      </a:lt1>
      <a:dk2>
        <a:srgbClr val="B0006D"/>
      </a:dk2>
      <a:lt2>
        <a:srgbClr val="F2F2F2"/>
      </a:lt2>
      <a:accent1>
        <a:srgbClr val="B0006D"/>
      </a:accent1>
      <a:accent2>
        <a:srgbClr val="3AA9B8"/>
      </a:accent2>
      <a:accent3>
        <a:srgbClr val="ABDCD5"/>
      </a:accent3>
      <a:accent4>
        <a:srgbClr val="FFF381"/>
      </a:accent4>
      <a:accent5>
        <a:srgbClr val="FABEA7"/>
      </a:accent5>
      <a:accent6>
        <a:srgbClr val="D9D9D9"/>
      </a:accent6>
      <a:hlink>
        <a:srgbClr val="B0006D"/>
      </a:hlink>
      <a:folHlink>
        <a:srgbClr val="850D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a360_FINAL.potx" id="{6F8B82EC-3D9E-4703-A5CC-7AA856D7F12B}" vid="{42A375D6-5386-45F4-9D98-B28DF0D60A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4D5AC2F6B7944B372E6880ECAB4EB" ma:contentTypeVersion="4" ma:contentTypeDescription="Create a new document." ma:contentTypeScope="" ma:versionID="ccd9d239b33f66aeab753aa44aff78c3">
  <xsd:schema xmlns:xsd="http://www.w3.org/2001/XMLSchema" xmlns:xs="http://www.w3.org/2001/XMLSchema" xmlns:p="http://schemas.microsoft.com/office/2006/metadata/properties" xmlns:ns2="479750a1-5eb5-4987-b0a3-846dedb6b803" xmlns:ns3="dfd9c8b3-2c0c-4e76-b926-66a169fa1d19" targetNamespace="http://schemas.microsoft.com/office/2006/metadata/properties" ma:root="true" ma:fieldsID="84f38e8f2de70a7ad107be964f1f81bd" ns2:_="" ns3:_="">
    <xsd:import namespace="479750a1-5eb5-4987-b0a3-846dedb6b803"/>
    <xsd:import namespace="dfd9c8b3-2c0c-4e76-b926-66a169fa1d19"/>
    <xsd:element name="properties">
      <xsd:complexType>
        <xsd:sequence>
          <xsd:element name="documentManagement">
            <xsd:complexType>
              <xsd:all>
                <xsd:element ref="ns2:_x0036_80e0bf7-f03c-4a1c-914c-3f570e30bef0" minOccurs="0"/>
                <xsd:element ref="ns3:Original_x002d_FileName" minOccurs="0"/>
                <xsd:element ref="ns3:NewFileName" minOccurs="0"/>
                <xsd:element ref="ns3:Comple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750a1-5eb5-4987-b0a3-846dedb6b803" elementFormDefault="qualified">
    <xsd:import namespace="http://schemas.microsoft.com/office/2006/documentManagement/types"/>
    <xsd:import namespace="http://schemas.microsoft.com/office/infopath/2007/PartnerControls"/>
    <xsd:element name="_x0036_80e0bf7-f03c-4a1c-914c-3f570e30bef0" ma:index="8" nillable="true" ma:displayName="Event" ma:internalName="_x0036_80e0bf7_x002d_f03c_x002d_4a1c_x002d_914c_x002d_3f570e30bef0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9c8b3-2c0c-4e76-b926-66a169fa1d19" elementFormDefault="qualified">
    <xsd:import namespace="http://schemas.microsoft.com/office/2006/documentManagement/types"/>
    <xsd:import namespace="http://schemas.microsoft.com/office/infopath/2007/PartnerControls"/>
    <xsd:element name="Original_x002d_FileName" ma:index="9" nillable="true" ma:displayName="Original-FileName" ma:internalName="Original_x002d_FileName">
      <xsd:simpleType>
        <xsd:restriction base="dms:Text">
          <xsd:maxLength value="255"/>
        </xsd:restriction>
      </xsd:simpleType>
    </xsd:element>
    <xsd:element name="NewFileName" ma:index="10" nillable="true" ma:displayName="NewFileName" ma:internalName="NewFileName">
      <xsd:simpleType>
        <xsd:restriction base="dms:Text">
          <xsd:maxLength value="255"/>
        </xsd:restriction>
      </xsd:simpleType>
    </xsd:element>
    <xsd:element name="Complete" ma:index="12" nillable="true" ma:displayName="Complete" ma:default="0" ma:internalName="Complet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ginal_x002d_FileName xmlns="dfd9c8b3-2c0c-4e76-b926-66a169fa1d19" xsi:nil="true"/>
    <Complete xmlns="dfd9c8b3-2c0c-4e76-b926-66a169fa1d19">false</Complete>
    <NewFileName xmlns="dfd9c8b3-2c0c-4e76-b926-66a169fa1d19" xsi:nil="true"/>
  </documentManagement>
</p:properties>
</file>

<file path=customXml/itemProps1.xml><?xml version="1.0" encoding="utf-8"?>
<ds:datastoreItem xmlns:ds="http://schemas.openxmlformats.org/officeDocument/2006/customXml" ds:itemID="{5F04E9A7-D507-431C-ACCE-C070F6F10A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9750a1-5eb5-4987-b0a3-846dedb6b803"/>
    <ds:schemaRef ds:uri="dfd9c8b3-2c0c-4e76-b926-66a169fa1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682E7C-E02A-4738-B29D-BEC836E82E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B31C2-4766-4D21-B9C9-F0016220A1DD}">
  <ds:schemaRefs>
    <ds:schemaRef ds:uri="http://schemas.microsoft.com/office/2006/metadata/properties"/>
    <ds:schemaRef ds:uri="http://schemas.microsoft.com/office/infopath/2007/PartnerControls"/>
    <ds:schemaRef ds:uri="dfd9c8b3-2c0c-4e76-b926-66a169fa1d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Moda360_FINAL</Template>
  <TotalTime>8478</TotalTime>
  <Words>267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Master page</vt:lpstr>
      <vt:lpstr>PowerPoint Presentation</vt:lpstr>
      <vt:lpstr>Vision plan options – no changes</vt:lpstr>
      <vt:lpstr>Vision – key things to remember</vt:lpstr>
      <vt:lpstr>Member resources </vt:lpstr>
      <vt:lpstr>modahealth.com/oebb</vt:lpstr>
      <vt:lpstr>Member Dashboard – your personal member website</vt:lpstr>
      <vt:lpstr>Find Care – Moda Health’s online provider directory</vt:lpstr>
      <vt:lpstr>PowerPoint Presentation</vt:lpstr>
      <vt:lpstr>Thank you</vt:lpstr>
    </vt:vector>
  </TitlesOfParts>
  <Company>The ODS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Hedberg</dc:creator>
  <cp:lastModifiedBy>Matt Hickerson</cp:lastModifiedBy>
  <cp:revision>181</cp:revision>
  <cp:lastPrinted>2016-01-20T23:18:44Z</cp:lastPrinted>
  <dcterms:created xsi:type="dcterms:W3CDTF">2020-04-02T16:06:28Z</dcterms:created>
  <dcterms:modified xsi:type="dcterms:W3CDTF">2021-08-05T14:29:28Z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0x010100F2C4D5AC2F6B7944B372E6880ECAB4EB</vt:lpwstr>
  </property>
  <property fmtid="{D5CDD505-2E9C-101B-9397-08002B2CF9AE}" pid="3" name="Topic">
    <vt:lpwstr>PowerPoint</vt:lpwstr>
  </property>
</Properties>
</file>